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54" r:id="rId2"/>
    <p:sldId id="390" r:id="rId3"/>
    <p:sldId id="728" r:id="rId4"/>
    <p:sldId id="735" r:id="rId5"/>
    <p:sldId id="736" r:id="rId6"/>
    <p:sldId id="737" r:id="rId7"/>
    <p:sldId id="738" r:id="rId8"/>
    <p:sldId id="739" r:id="rId9"/>
    <p:sldId id="740" r:id="rId10"/>
    <p:sldId id="731" r:id="rId11"/>
    <p:sldId id="742" r:id="rId12"/>
    <p:sldId id="741" r:id="rId13"/>
    <p:sldId id="747" r:id="rId14"/>
    <p:sldId id="743" r:id="rId15"/>
    <p:sldId id="744" r:id="rId16"/>
    <p:sldId id="745" r:id="rId17"/>
    <p:sldId id="749" r:id="rId18"/>
    <p:sldId id="748" r:id="rId19"/>
    <p:sldId id="732" r:id="rId20"/>
    <p:sldId id="729" r:id="rId21"/>
    <p:sldId id="557" r:id="rId22"/>
    <p:sldId id="393" r:id="rId23"/>
    <p:sldId id="288" r:id="rId24"/>
    <p:sldId id="289" r:id="rId25"/>
  </p:sldIdLst>
  <p:sldSz cx="12188825"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5" autoAdjust="0"/>
    <p:restoredTop sz="64779" autoAdjust="0"/>
  </p:normalViewPr>
  <p:slideViewPr>
    <p:cSldViewPr>
      <p:cViewPr varScale="1">
        <p:scale>
          <a:sx n="60" d="100"/>
          <a:sy n="60" d="100"/>
        </p:scale>
        <p:origin x="1776" y="176"/>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two primary ways to move the database objects and data from one environment to another, for a single application, is using either Oracle SQL Developer, or Application Express &gt; SQL Workshop.</a:t>
            </a:r>
          </a:p>
          <a:p>
            <a:r>
              <a:rPr lang="en-US" dirty="0"/>
              <a:t>Oracle SQL Developer is a free integrated development environment that simplifies the development and management of Oracle Database in both traditional and Cloud deployments. SQL Developer is familiar to most professional Oracle developers and DBAs, but perhaps not to business developers.</a:t>
            </a:r>
          </a:p>
          <a:p>
            <a:r>
              <a:rPr lang="en-US" dirty="0"/>
              <a:t>Oracle Application Express includes SQL Workshop which also provides capabilities for managing database objects. SQL Workshop is designed for application developers who do not have direct access to the underlying Oracle Database, such as in hosted environments such as http://apex.oracle.com.</a:t>
            </a:r>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This lesson covers </a:t>
            </a:r>
            <a:r>
              <a:rPr lang="en-US" baseline="0" dirty="0"/>
              <a:t>how to migrate the database objects and data using Application Express.</a:t>
            </a:r>
            <a:endParaRPr lang="en-US" dirty="0"/>
          </a:p>
          <a:p>
            <a:r>
              <a:rPr lang="en-US" b="1" dirty="0"/>
              <a:t>Note</a:t>
            </a:r>
            <a:r>
              <a:rPr lang="en-US" dirty="0"/>
              <a:t>: Other techniques are available if moving complete development environments, or whole workspaces. For example, if using Oracle Database 12c Multitenant Option, you may be able to simply move the Pluggable Database (PDB) from one environment to another using Oracle Enterprise Manager 12c. In addition, there are a number of techniques available to move tables with large data volumes between environments.</a:t>
            </a:r>
          </a:p>
          <a:p>
            <a:r>
              <a:rPr lang="en-US" dirty="0"/>
              <a:t>The slide shows SQL</a:t>
            </a:r>
            <a:r>
              <a:rPr lang="en-US" baseline="0" dirty="0"/>
              <a:t> Workshop. To migrate database objects, you first create scripts that include their DDL. SQL Workshop &gt; Utilities &gt; Generate DDL provides you the wizard to generate scripts for all or selected database objects within a schema.</a:t>
            </a:r>
          </a:p>
          <a:p>
            <a:r>
              <a:rPr lang="en-US" baseline="0" dirty="0"/>
              <a:t>To migrate data, you first unload data from your current development environment. SQL Workshop &gt; Utilities &gt; Data Workshop provides you the wizards to unload data using text tiles, XML, or a spreadsheet. This lesson covers unloading data into XML.</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490467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The SQL Workshop within Application Express provides all of the tools required for migrating database objects and data. In the slide,</a:t>
            </a:r>
            <a:r>
              <a:rPr lang="en-US" sz="1100" b="0" i="0" kern="1200" baseline="0" dirty="0">
                <a:solidFill>
                  <a:schemeClr val="tx1"/>
                </a:solidFill>
                <a:latin typeface="+mn-lt"/>
                <a:ea typeface="+mn-ea"/>
                <a:cs typeface="+mn-cs"/>
              </a:rPr>
              <a:t> you generate DDL for the database tables. </a:t>
            </a:r>
            <a:r>
              <a:rPr lang="en-US" dirty="0"/>
              <a:t>You use SQL Workshop to create a script file, for creating the table definitions. </a:t>
            </a:r>
            <a:r>
              <a:rPr lang="en-US" sz="1100" b="0" i="0" kern="1200" baseline="0" dirty="0">
                <a:solidFill>
                  <a:schemeClr val="tx1"/>
                </a:solidFill>
                <a:latin typeface="+mn-lt"/>
                <a:ea typeface="+mn-ea"/>
                <a:cs typeface="+mn-cs"/>
              </a:rPr>
              <a:t>Perform the following steps:</a:t>
            </a:r>
          </a:p>
          <a:p>
            <a:pPr marL="457200" lvl="1" indent="-228600">
              <a:buFont typeface="+mj-lt"/>
              <a:buAutoNum type="arabicPeriod"/>
            </a:pPr>
            <a:r>
              <a:rPr lang="en-US" dirty="0"/>
              <a:t>Log into your current Application Express development environment. Click SQL Workshop.</a:t>
            </a:r>
          </a:p>
          <a:p>
            <a:pPr marL="228600" lvl="1" indent="0">
              <a:buFont typeface="+mj-lt"/>
              <a:buNone/>
            </a:pPr>
            <a:r>
              <a:rPr lang="en-US" dirty="0"/>
              <a:t>     Click Utilities.</a:t>
            </a:r>
          </a:p>
          <a:p>
            <a:pPr marL="228600" lvl="1" indent="0">
              <a:buFont typeface="+mj-lt"/>
              <a:buNone/>
            </a:pPr>
            <a:r>
              <a:rPr lang="en-US" dirty="0"/>
              <a:t>     Locate Generate DDL. Click Generate DDL.</a:t>
            </a:r>
          </a:p>
          <a:p>
            <a:pPr marL="457200" lvl="1" indent="-228600">
              <a:buFont typeface="+mj-lt"/>
              <a:buAutoNum type="arabicPeriod" startAt="2"/>
            </a:pPr>
            <a:r>
              <a:rPr lang="en-US" dirty="0"/>
              <a:t>Click Create Script.</a:t>
            </a:r>
          </a:p>
          <a:p>
            <a:pPr marL="457200" lvl="1" indent="-228600">
              <a:buFont typeface="+mj-lt"/>
              <a:buAutoNum type="arabicPeriod" startAt="2"/>
            </a:pPr>
            <a:r>
              <a:rPr lang="en-US" dirty="0"/>
              <a:t>Verify the Schema name is correct and click Next.</a:t>
            </a:r>
          </a:p>
          <a:p>
            <a:pPr marL="0" lvl="0" indent="0">
              <a:buFontTx/>
              <a:buNone/>
            </a:pPr>
            <a:endParaRPr lang="en-US" dirty="0"/>
          </a:p>
          <a:p>
            <a:pPr marL="0" lvl="0" indent="0">
              <a:buFont typeface="+mj-lt"/>
              <a:buNone/>
            </a:pPr>
            <a:endParaRPr lang="en-US" dirty="0"/>
          </a:p>
          <a:p>
            <a:pPr marL="228600" lvl="1" indent="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145776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4"/>
            </a:pPr>
            <a:r>
              <a:rPr lang="en-US" dirty="0"/>
              <a:t>For Output select Save As Script File, and for Object Type check Table. Click Next.</a:t>
            </a:r>
          </a:p>
          <a:p>
            <a:pPr marL="457200" lvl="1" indent="-228600">
              <a:buFont typeface="+mj-lt"/>
              <a:buAutoNum type="arabicPeriod" startAt="4"/>
            </a:pPr>
            <a:r>
              <a:rPr lang="en-US" dirty="0"/>
              <a:t>Select the underlying</a:t>
            </a:r>
            <a:r>
              <a:rPr lang="en-US" baseline="0" dirty="0"/>
              <a:t> database tables for your application. Click Generate DDL.</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1239152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6"/>
            </a:pPr>
            <a:r>
              <a:rPr lang="en-US" dirty="0"/>
              <a:t>For Script Name, enter a meaningful name. Optionally enter a description. Click Create Script.</a:t>
            </a:r>
          </a:p>
          <a:p>
            <a:pPr marL="457200" lvl="1" indent="-228600">
              <a:buFont typeface="+mj-lt"/>
              <a:buAutoNum type="arabicPeriod" startAt="6"/>
            </a:pPr>
            <a:r>
              <a:rPr lang="en-US" dirty="0"/>
              <a:t>After a short wait, generally less than a minute, you will be returned to SQL Scripts. The page shows the new script just created. Click the Edit icon (pencil) on the recently created script.</a:t>
            </a:r>
          </a:p>
          <a:p>
            <a:pPr marL="457200" lvl="1" indent="-228600">
              <a:buFont typeface="+mj-lt"/>
              <a:buAutoNum type="arabicPeriod" startAt="6"/>
            </a:pPr>
            <a:r>
              <a:rPr lang="en-US" dirty="0"/>
              <a:t>Click Download</a:t>
            </a:r>
            <a:r>
              <a:rPr lang="en-US" baseline="0" dirty="0"/>
              <a:t> and save the DDL file to your directory.</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751054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Now, you</a:t>
            </a:r>
            <a:r>
              <a:rPr lang="en-US" baseline="0" dirty="0"/>
              <a:t> u</a:t>
            </a:r>
            <a:r>
              <a:rPr lang="en-US" dirty="0"/>
              <a:t>se SQL Workshop to create a script file, for creating the trigger definitions. Navigate</a:t>
            </a:r>
            <a:r>
              <a:rPr lang="en-US" baseline="0" dirty="0"/>
              <a:t> to SQL Workshop &gt; Utilities &gt; Generate DDL and click Create Script. Verify the Schema name is correct, and click Next. Then, perform the following steps:</a:t>
            </a:r>
          </a:p>
          <a:p>
            <a:pPr marL="457200" lvl="1" indent="-228600">
              <a:buFont typeface="+mj-lt"/>
              <a:buAutoNum type="arabicPeriod"/>
            </a:pPr>
            <a:r>
              <a:rPr lang="en-US" dirty="0"/>
              <a:t>For Output select Save As Script File, and for Object Type check Table. Click Next.</a:t>
            </a:r>
          </a:p>
          <a:p>
            <a:pPr marL="457200" lvl="1" indent="-228600">
              <a:buFont typeface="+mj-lt"/>
              <a:buAutoNum type="arabicPeriod"/>
            </a:pPr>
            <a:r>
              <a:rPr lang="en-US" dirty="0"/>
              <a:t>Select the underlying</a:t>
            </a:r>
            <a:r>
              <a:rPr lang="en-US" baseline="0" dirty="0"/>
              <a:t> database triggers for your application. Click Generate DDL.</a:t>
            </a:r>
          </a:p>
          <a:p>
            <a:pPr marL="457200" lvl="1" indent="-228600">
              <a:buFont typeface="+mj-lt"/>
              <a:buAutoNum type="arabicPeriod"/>
            </a:pPr>
            <a:r>
              <a:rPr lang="en-US" dirty="0"/>
              <a:t>For Script Name, enter a meaningful name. Optionally enter a description. Click Create Script.</a:t>
            </a:r>
          </a:p>
          <a:p>
            <a:pPr marL="457200" lvl="1" indent="-228600">
              <a:buFont typeface="+mj-lt"/>
              <a:buAutoNum type="arabicPeriod"/>
            </a:pPr>
            <a:r>
              <a:rPr lang="en-US" dirty="0"/>
              <a:t>After a short wait, generally less than a minute, you will be returned to SQL Scripts. The page shows the new script just created. Click the Edit icon (pencil) on the recently created script.</a:t>
            </a:r>
          </a:p>
          <a:p>
            <a:pPr marL="457200" lvl="1" indent="-228600">
              <a:buFont typeface="+mj-lt"/>
              <a:buAutoNum type="arabicPeriod"/>
            </a:pPr>
            <a:r>
              <a:rPr lang="en-US" dirty="0"/>
              <a:t>Click Download</a:t>
            </a:r>
            <a:r>
              <a:rPr lang="en-US" baseline="0" dirty="0"/>
              <a:t> and save the DDL file to your directory.</a:t>
            </a:r>
            <a:endParaRPr lang="en-US" dirty="0"/>
          </a:p>
          <a:p>
            <a:pPr marL="457200" lvl="1" indent="-228600">
              <a:buFont typeface="+mj-lt"/>
              <a:buAutoNum type="arabicPeriod"/>
            </a:pPr>
            <a:endParaRPr lang="en-US"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193666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You exported and saved the underlying database objects</a:t>
            </a:r>
            <a:r>
              <a:rPr lang="en-US" baseline="0" dirty="0"/>
              <a:t> of your application. Now, you export the data from your current development environment. In the slide, you </a:t>
            </a:r>
            <a:r>
              <a:rPr lang="en-US" sz="1100" b="0" i="0" kern="1200" dirty="0">
                <a:solidFill>
                  <a:schemeClr val="tx1"/>
                </a:solidFill>
                <a:latin typeface="+mn-lt"/>
                <a:ea typeface="+mn-ea"/>
                <a:cs typeface="+mn-cs"/>
              </a:rPr>
              <a:t>use SQL Workshop &gt; Object Browser to download the CSV files for your data.</a:t>
            </a:r>
            <a:r>
              <a:rPr lang="en-US" sz="1100" b="0" i="0" kern="1200" baseline="0" dirty="0">
                <a:solidFill>
                  <a:schemeClr val="tx1"/>
                </a:solidFill>
                <a:latin typeface="+mn-lt"/>
                <a:ea typeface="+mn-ea"/>
                <a:cs typeface="+mn-cs"/>
              </a:rPr>
              <a:t> Perform the following steps:</a:t>
            </a:r>
          </a:p>
          <a:p>
            <a:pPr marL="457200" lvl="1" indent="-228600">
              <a:buFont typeface="+mj-lt"/>
              <a:buAutoNum type="arabicPeriod"/>
            </a:pPr>
            <a:r>
              <a:rPr lang="en-US" dirty="0"/>
              <a:t>In the Application Express main toolbar, click the SQL Workshop down arrow, select Object Browser.</a:t>
            </a:r>
          </a:p>
          <a:p>
            <a:pPr marL="457200" lvl="1" indent="-228600">
              <a:buFont typeface="+mj-lt"/>
              <a:buAutoNum type="arabicPeriod"/>
            </a:pPr>
            <a:r>
              <a:rPr lang="en-US" dirty="0"/>
              <a:t>Select the table you want to download the data from and click Data</a:t>
            </a:r>
          </a:p>
          <a:p>
            <a:pPr marL="457200" lvl="1" indent="-228600">
              <a:buFont typeface="+mj-lt"/>
              <a:buAutoNum type="arabicPeriod"/>
            </a:pPr>
            <a:r>
              <a:rPr lang="en-US" dirty="0"/>
              <a:t>Click Download. Save the CSV</a:t>
            </a:r>
            <a:r>
              <a:rPr lang="en-US" baseline="0" dirty="0"/>
              <a:t> file.</a:t>
            </a:r>
            <a:endParaRPr lang="en-US" dirty="0"/>
          </a:p>
          <a:p>
            <a:pPr marL="457200" lvl="1" indent="-228600">
              <a:buFontTx/>
              <a:buNone/>
            </a:pPr>
            <a:r>
              <a:rPr lang="en-US" dirty="0"/>
              <a:t>     Repeat</a:t>
            </a:r>
            <a:r>
              <a:rPr lang="en-US" baseline="0" dirty="0"/>
              <a:t> steps 2 and 3 until you unload data from all of the application tables.</a:t>
            </a:r>
          </a:p>
          <a:p>
            <a:pPr marL="457200" lvl="1" indent="-228600">
              <a:buFontTx/>
              <a:buNone/>
            </a:pPr>
            <a:endParaRPr lang="en-US" baseline="0" dirty="0"/>
          </a:p>
          <a:p>
            <a:pPr marL="228600" lvl="0" indent="-228600">
              <a:buFontTx/>
              <a:buNone/>
            </a:pPr>
            <a:r>
              <a:rPr lang="en-US" baseline="0" dirty="0"/>
              <a:t>You can also use the SQL Workshop &gt; Utilities &gt; Data Workshop to unload the table data in text or XML formats.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110849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Now that you have exported the database objects and data</a:t>
            </a:r>
            <a:r>
              <a:rPr lang="en-US" baseline="0" dirty="0"/>
              <a:t> from your current development environment, you are ready to load and create them in to the target APEX environment. You use SQL Workshop to load and run the script file, for creating the table and trigger definitions. The slide shows steps to recreate the database tables in the target environment. Perform the following steps:</a:t>
            </a:r>
          </a:p>
          <a:p>
            <a:pPr marL="457200" lvl="1" indent="-228600">
              <a:buFont typeface="+mj-lt"/>
              <a:buAutoNum type="arabicPeriod"/>
            </a:pPr>
            <a:r>
              <a:rPr lang="en-US" baseline="0" dirty="0"/>
              <a:t>Log into your target Application Express development environment. Click SQL Workshop.</a:t>
            </a:r>
          </a:p>
          <a:p>
            <a:pPr marL="228600" lvl="1" indent="0">
              <a:buFont typeface="+mj-lt"/>
              <a:buNone/>
            </a:pPr>
            <a:r>
              <a:rPr lang="en-US" baseline="0" dirty="0"/>
              <a:t>     Click SQL Scripts.</a:t>
            </a:r>
          </a:p>
          <a:p>
            <a:pPr marL="457200" lvl="1" indent="-228600">
              <a:buFont typeface="+mj-lt"/>
              <a:buAutoNum type="arabicPeriod" startAt="2"/>
            </a:pPr>
            <a:r>
              <a:rPr lang="en-US" baseline="0" dirty="0"/>
              <a:t>Upload the script to create the tables first. Click Upload.</a:t>
            </a:r>
          </a:p>
          <a:p>
            <a:pPr marL="457200" lvl="1" indent="-228600">
              <a:buFont typeface="+mj-lt"/>
              <a:buAutoNum type="arabicPeriod" startAt="2"/>
            </a:pPr>
            <a:r>
              <a:rPr lang="en-US" baseline="0" dirty="0"/>
              <a:t>For File, click Choose File. In the operating system File Browser, navigate to the subdirectory where you saved the table script file. Locate the table script file, and double-click the file or click the file and then click Open. Click Upload.</a:t>
            </a:r>
          </a:p>
          <a:p>
            <a:pPr marL="457200" lvl="1" indent="-228600">
              <a:buFont typeface="+mj-lt"/>
              <a:buAutoNum type="arabicPeriod" startAt="2"/>
            </a:pPr>
            <a:r>
              <a:rPr lang="en-US" baseline="0" dirty="0"/>
              <a:t>Click the Run icon to the right of the script you uploaded. Click Run Now. Click the View Results icon for the script you just ran. Make sure there are no errors.</a:t>
            </a:r>
          </a:p>
          <a:p>
            <a:r>
              <a:rPr lang="en-US" dirty="0"/>
              <a:t>Repeat</a:t>
            </a:r>
            <a:r>
              <a:rPr lang="en-US" baseline="0" dirty="0"/>
              <a:t> these steps to upload the script to create the triggers. Run the script and make sure the triggers are created in the target environment.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1174501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Currently the tables you created do not have any data. Use the CSV files you downloaded from the source environment to populate the tables. The order in which the tables are populated is crucial, to ensure referential integrity does not prevent records loading. </a:t>
            </a:r>
          </a:p>
          <a:p>
            <a:r>
              <a:rPr lang="en-IN" sz="1100" b="0" i="0" u="none" strike="noStrike" kern="1200" dirty="0">
                <a:solidFill>
                  <a:schemeClr val="tx1"/>
                </a:solidFill>
                <a:effectLst/>
                <a:latin typeface="+mn-lt"/>
                <a:ea typeface="+mn-ea"/>
                <a:cs typeface="+mn-cs"/>
              </a:rPr>
              <a:t>Using the SQL Workshop &gt; Utilities &gt; Data Workshop, you can load CSV, JSON, XML and XLSX files into tables. The Data Loading wizard allows you to load data into new and existing tables. </a:t>
            </a:r>
          </a:p>
          <a:p>
            <a:endParaRPr lang="en-IN" sz="1100" b="0" i="0" u="none" strike="noStrike" kern="1200" dirty="0">
              <a:solidFill>
                <a:schemeClr val="tx1"/>
              </a:solidFill>
              <a:effectLst/>
              <a:latin typeface="+mn-lt"/>
              <a:ea typeface="+mn-ea"/>
              <a:cs typeface="+mn-cs"/>
            </a:endParaRPr>
          </a:p>
          <a:p>
            <a:r>
              <a:rPr lang="en-US" dirty="0"/>
              <a:t>Perform</a:t>
            </a:r>
            <a:r>
              <a:rPr lang="en-US" baseline="0" dirty="0"/>
              <a:t> the following steps:</a:t>
            </a:r>
            <a:endParaRPr lang="en-US" dirty="0"/>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On your</a:t>
            </a:r>
            <a:r>
              <a:rPr lang="en-US" baseline="0" dirty="0"/>
              <a:t> Workspace home page, click SQL Workshop. Click Utilities</a:t>
            </a:r>
          </a:p>
          <a:p>
            <a:pPr marL="457200" lvl="1" indent="-228600">
              <a:buFont typeface="+mj-lt"/>
              <a:buAutoNum type="arabicPeriod"/>
            </a:pPr>
            <a:r>
              <a:rPr lang="en-US" baseline="0" dirty="0"/>
              <a:t>Click Data Workshop</a:t>
            </a:r>
          </a:p>
          <a:p>
            <a:pPr marL="457200" lvl="1" indent="-228600">
              <a:buFont typeface="+mj-lt"/>
              <a:buAutoNum type="arabicPeriod"/>
            </a:pPr>
            <a:r>
              <a:rPr lang="en-US" dirty="0"/>
              <a:t>Click Load Data</a:t>
            </a:r>
          </a:p>
          <a:p>
            <a:pPr marL="457200" lvl="1" indent="-228600">
              <a:buFont typeface="+mj-lt"/>
              <a:buAutoNum type="arabicPeriod"/>
            </a:pPr>
            <a:r>
              <a:rPr lang="en-US" dirty="0"/>
              <a:t>You can either drag and drop or , upload the file or copy and paste the data. In the slide example, click Choose File.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541958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5"/>
            </a:pPr>
            <a:r>
              <a:rPr lang="en-US" dirty="0"/>
              <a:t>In the Load Data dialog, for Load To, select </a:t>
            </a:r>
            <a:r>
              <a:rPr lang="en-US" b="1" dirty="0"/>
              <a:t>Existing Table</a:t>
            </a:r>
            <a:r>
              <a:rPr lang="en-US" dirty="0"/>
              <a:t>. Click </a:t>
            </a:r>
            <a:r>
              <a:rPr lang="en-US" b="1" dirty="0"/>
              <a:t>Table</a:t>
            </a:r>
            <a:r>
              <a:rPr lang="en-US" dirty="0"/>
              <a:t> and select the table name into which you want to load the data. Note that you already created this table in the target schema.</a:t>
            </a:r>
            <a:br>
              <a:rPr lang="en-US" dirty="0"/>
            </a:br>
            <a:r>
              <a:rPr lang="en-US" dirty="0"/>
              <a:t>Click Configure and verify the column mapping.</a:t>
            </a:r>
            <a:br>
              <a:rPr lang="en-US" dirty="0"/>
            </a:br>
            <a:r>
              <a:rPr lang="en-US" dirty="0"/>
              <a:t>Click </a:t>
            </a:r>
            <a:r>
              <a:rPr lang="en-US" b="1" dirty="0"/>
              <a:t>Load Data</a:t>
            </a:r>
            <a:r>
              <a:rPr lang="en-US" dirty="0"/>
              <a:t>.</a:t>
            </a:r>
          </a:p>
          <a:p>
            <a:pPr marL="457200" lvl="1" indent="-228600">
              <a:buFont typeface="+mj-lt"/>
              <a:buAutoNum type="arabicPeriod" startAt="5"/>
            </a:pPr>
            <a:r>
              <a:rPr lang="en-US" dirty="0"/>
              <a:t>Data is now successfully loaded into the table.</a:t>
            </a:r>
          </a:p>
          <a:p>
            <a:pPr marL="457200" lvl="1" indent="-228600">
              <a:buFont typeface="+mj-lt"/>
              <a:buAutoNum type="arabicPeriod" startAt="5"/>
            </a:pPr>
            <a:r>
              <a:rPr lang="en-US" dirty="0"/>
              <a:t>Repeat steps above to load data into </a:t>
            </a:r>
            <a:r>
              <a:rPr lang="en-US" baseline="0" dirty="0"/>
              <a:t>all the underlying tables of the application. Review the tables in SQL Workshop &gt; Object Browser to ensure the data has loaded successfully in all the tables.</a:t>
            </a:r>
            <a:endParaRPr lang="en-US" dirty="0"/>
          </a:p>
          <a:p>
            <a:pPr marL="457200" lvl="1" indent="-228600">
              <a:buFont typeface="+mj-lt"/>
              <a:buAutoNum type="arabicPeriod" startAt="5"/>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1522830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The target development environment should now have everything you need to continue developing the application. In the target APEX instance, navigate to the App Builder Home Page, click the Run icon for the application you migrated.</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1798652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3554610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21</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377799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3777795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In this lesson, you learn how to migrate your application between environments. First, you export the application definition and the underlying database objects and data from your current development environment. Then, you import this application definition, database objects and data in to the target development environment. Finally, you test your application in the new environment.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An application written with Application Express can readily be moved from one environment to another. It is normal development practice to move an application from development to test to production. This generally involves exporting the application from development and importing it into the test or production environment. If the latest development also requires changes to database object structures, such as creating a new table or adding a new column, then a separate Database Definition Language (DDL) script should be written for updating the other environments. Similarly, if data needs to be manipulated, such as inserting or updating records, then a Data Manipulation Language (DML) script should be written.</a:t>
            </a:r>
          </a:p>
          <a:p>
            <a:r>
              <a:rPr lang="en-US" dirty="0"/>
              <a:t>Migrating where you do your application development, for example from on-premise to the cloud, is much the same as the steps required for rolling out a new version of your application to test or production. However, rather than just providing scripts for the deltas between the current production and development environments, you need to create scripts for all of the database objects (DDL) and you need to move all of the data from development into the new environment.</a:t>
            </a:r>
            <a:br>
              <a:rPr lang="en-US" dirty="0"/>
            </a:br>
            <a:r>
              <a:rPr lang="en-US" dirty="0"/>
              <a:t>This section covers the steps required to move your development environment from one Oracle Application Express installation to another. </a:t>
            </a:r>
          </a:p>
          <a:p>
            <a:r>
              <a:rPr lang="en-US" dirty="0"/>
              <a:t>To learn about Oracle Database Cloud,</a:t>
            </a:r>
            <a:r>
              <a:rPr lang="en-US" baseline="0" dirty="0"/>
              <a:t> navigate to https://cloud.oracle.com. Then, click Database under Platform &gt; Data Management.</a:t>
            </a:r>
          </a:p>
          <a:p>
            <a:r>
              <a:rPr lang="en-US" b="1" baseline="0" dirty="0"/>
              <a:t>Note</a:t>
            </a:r>
            <a:r>
              <a:rPr lang="en-US" baseline="0" dirty="0"/>
              <a:t>: You cannot import an application into an earlier release of Application Express. For example, if you are exporting an application from a cloud instance that has Application Express 19.1, you can not import that application into an on-</a:t>
            </a:r>
            <a:r>
              <a:rPr lang="en-US" baseline="0" dirty="0" err="1"/>
              <a:t>pemise</a:t>
            </a:r>
            <a:r>
              <a:rPr lang="en-US" baseline="0" dirty="0"/>
              <a:t> instance that is only running Application Express 18.1. You will need to update the target Application Express environment prior to importing the application.</a:t>
            </a:r>
          </a:p>
          <a:p>
            <a:r>
              <a:rPr lang="en-US" baseline="0" dirty="0"/>
              <a:t>Check the version of Application Express in both your current development environment and the environment you are migrating to. In any release of Application Express, check the bottom right corner for the version information.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slide shows steps</a:t>
            </a:r>
            <a:r>
              <a:rPr lang="en-US" baseline="0" dirty="0"/>
              <a:t> involved in migrating your application development between environments.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200" dirty="0"/>
              <a:t>An application written in Application Express is stored as meta-data in the Oracle Database. As you define applications, pages, regions, items, and so forth, the definitions are saved in various tables defined within the Application Express Engine schema. When you export an application a single SQL file is created by extracting the application definitions from the meta-data tables. When importing the application, records are inserted (or updated if overwriting an existing application) into the Application Express meta-data tables, of the environment being imported into. Therefore, once an application is imported, all of the application definitions can be reviewed from the Application Builder, and the application can be run immediately. However, running the application will produce errors if the required database objects are not available in the workspace.</a:t>
            </a:r>
          </a:p>
          <a:p>
            <a:r>
              <a:rPr lang="en-US" sz="1200" dirty="0"/>
              <a:t>To export the application definition from your current development environment, perform the following steps:</a:t>
            </a:r>
          </a:p>
          <a:p>
            <a:pPr marL="457200" lvl="1" indent="-228600">
              <a:buFont typeface="+mj-lt"/>
              <a:buAutoNum type="arabicPeriod"/>
            </a:pPr>
            <a:r>
              <a:rPr lang="en-US" sz="1150" dirty="0"/>
              <a:t>Navigate to the Home Page for your current application. Click Export / Import.</a:t>
            </a:r>
          </a:p>
          <a:p>
            <a:pPr marL="457200" lvl="1" indent="-228600">
              <a:buFont typeface="+mj-lt"/>
              <a:buAutoNum type="arabicPeriod"/>
            </a:pPr>
            <a:r>
              <a:rPr lang="en-US" sz="1150" dirty="0"/>
              <a:t>Click Export.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3"/>
            </a:pPr>
            <a:r>
              <a:rPr lang="en-US" sz="1150" dirty="0"/>
              <a:t>Review the application details. The slide</a:t>
            </a:r>
            <a:r>
              <a:rPr lang="en-US" sz="1150" baseline="0" dirty="0"/>
              <a:t> shows default selections for export preferences. You may want to set Yes for Export Private Interactive Reports and for Export with Original IDs. </a:t>
            </a:r>
            <a:r>
              <a:rPr lang="en-US" sz="1150" dirty="0"/>
              <a:t>Exporting with the Original IDs will allow an export from the target environment to be re-imported back into this current environment, if necessary at some later date. Click Export.</a:t>
            </a:r>
          </a:p>
          <a:p>
            <a:pPr marL="457200" lvl="1" indent="-228600">
              <a:buFont typeface="+mj-lt"/>
              <a:buAutoNum type="arabicPeriod" startAt="3"/>
            </a:pPr>
            <a:r>
              <a:rPr lang="en-US" sz="1150" dirty="0"/>
              <a:t>Save the exported file. Your application definition</a:t>
            </a:r>
            <a:r>
              <a:rPr lang="en-US" sz="1150" baseline="0" dirty="0"/>
              <a:t> is saved as a </a:t>
            </a:r>
            <a:r>
              <a:rPr lang="en-US" sz="1150" b="1" baseline="0" dirty="0"/>
              <a:t>.sql </a:t>
            </a:r>
            <a:r>
              <a:rPr lang="en-US" sz="1150" baseline="0" dirty="0"/>
              <a:t>file. It is good practice to rename the export file and include a version or date so that subsequent exports do not overwrite previous exports. Creating a subdirectory, specifically for all of the files required for the migration, makes it easier to locate the files when using them within the target environment.</a:t>
            </a:r>
            <a:endParaRPr lang="en-US" sz="115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200" dirty="0"/>
              <a:t>After exporting</a:t>
            </a:r>
            <a:r>
              <a:rPr lang="en-US" sz="1200" baseline="0" dirty="0"/>
              <a:t> the application definition from the current development environment, now you need to import the same into your target APEX environment. Perform the following steps:</a:t>
            </a:r>
          </a:p>
          <a:p>
            <a:pPr marL="457200" lvl="1" indent="-228600">
              <a:buFont typeface="+mj-lt"/>
              <a:buAutoNum type="arabicPeriod"/>
            </a:pPr>
            <a:r>
              <a:rPr lang="en-US" sz="1150" dirty="0"/>
              <a:t>Log into your target Application Express environment. Navigate to the Application Builder Home Page. Click Import.</a:t>
            </a:r>
          </a:p>
          <a:p>
            <a:pPr marL="457200" lvl="1" indent="-228600">
              <a:buFont typeface="+mj-lt"/>
              <a:buAutoNum type="arabicPeriod"/>
            </a:pPr>
            <a:r>
              <a:rPr lang="en-US" sz="1150" dirty="0"/>
              <a:t>For Import File, click Choose File. In the operating system File Browser, navigate to the subdirectory where you saved the export file. Locate the export file, and double-click the file or click the file and then click Open.</a:t>
            </a:r>
            <a:br>
              <a:rPr lang="en-US" sz="1150" dirty="0"/>
            </a:br>
            <a:r>
              <a:rPr lang="en-US" sz="1150" b="1" dirty="0"/>
              <a:t>Note</a:t>
            </a:r>
            <a:r>
              <a:rPr lang="en-US" sz="1150" dirty="0"/>
              <a:t>: Some of the labels outlined in the steps may be different based on the browser you are using. Verify that the File Type is Database Application, Page or Component Export. Click Next.</a:t>
            </a:r>
          </a:p>
          <a:p>
            <a:pPr marL="457200" lvl="1" indent="-228600">
              <a:buFont typeface="+mj-lt"/>
              <a:buAutoNum type="arabicPeriod"/>
            </a:pPr>
            <a:r>
              <a:rPr lang="en-US" sz="1050" b="0" i="0" kern="1200" dirty="0">
                <a:solidFill>
                  <a:schemeClr val="tx1"/>
                </a:solidFill>
                <a:latin typeface="+mn-lt"/>
                <a:ea typeface="+mn-ea"/>
                <a:cs typeface="+mn-cs"/>
              </a:rPr>
              <a:t>For the File Import Confirmation step, click Next.</a:t>
            </a:r>
            <a:endParaRPr lang="en-US" sz="1150" b="0" dirty="0"/>
          </a:p>
          <a:p>
            <a:pPr marL="457200" lvl="1" indent="-228600">
              <a:buFont typeface="+mj-lt"/>
              <a:buAutoNum type="arabicPeriod"/>
            </a:pPr>
            <a:endParaRPr lang="en-US" sz="1150" dirty="0"/>
          </a:p>
          <a:p>
            <a:pPr marL="457200" lvl="1" indent="-228600">
              <a:buFont typeface="+mj-lt"/>
              <a:buAutoNum type="arabicPeriod"/>
            </a:pPr>
            <a:endParaRPr lang="en-US" sz="1150" dirty="0"/>
          </a:p>
          <a:p>
            <a:pPr marL="457200" lvl="1" indent="-228600">
              <a:buFont typeface="+mj-lt"/>
              <a:buAutoNum type="arabicPeriod"/>
            </a:pPr>
            <a:endParaRPr lang="en-US" sz="1150" dirty="0"/>
          </a:p>
          <a:p>
            <a:pPr marL="457200" lvl="1" indent="-228600">
              <a:buFont typeface="+mj-lt"/>
              <a:buAutoNum type="arabicPeriod"/>
            </a:pPr>
            <a:endParaRPr lang="en-US" sz="115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4"/>
            </a:pPr>
            <a:endParaRPr lang="en-US" sz="1150" dirty="0"/>
          </a:p>
          <a:p>
            <a:pPr marL="457200" lvl="1" indent="-228600">
              <a:buFont typeface="+mj-lt"/>
              <a:buAutoNum type="arabicPeriod" startAt="4"/>
            </a:pPr>
            <a:r>
              <a:rPr lang="en-US" sz="1150" dirty="0"/>
              <a:t>The slide shows the</a:t>
            </a:r>
            <a:r>
              <a:rPr lang="en-US" sz="1150" baseline="0" dirty="0"/>
              <a:t> default selection in the wizard. </a:t>
            </a:r>
            <a:r>
              <a:rPr lang="en-US" sz="1150" dirty="0"/>
              <a:t>For ease of reference it is preferable to keep the same Application Id in the target development environment. However, this may not be viable, in which case assigning a new application Id will need to be used. For the Install step, verify the Parsing Schema is correct, and verify the Build Status is Run and Build Application.</a:t>
            </a:r>
            <a:r>
              <a:rPr lang="en-US" sz="1150" baseline="0" dirty="0"/>
              <a:t> </a:t>
            </a:r>
            <a:r>
              <a:rPr lang="en-US" sz="1150" dirty="0"/>
              <a:t>Click Install Application. </a:t>
            </a:r>
            <a:br>
              <a:rPr lang="en-US" sz="1150" dirty="0"/>
            </a:br>
            <a:r>
              <a:rPr lang="en-US" sz="1150" b="1" dirty="0"/>
              <a:t>Note</a:t>
            </a:r>
            <a:r>
              <a:rPr lang="en-US" sz="1150" dirty="0"/>
              <a:t>: The majority of Application Express workspaces are only associated with a single schema. As such the Parsing Schema will not need to be updated as it will default to the only associated schema. </a:t>
            </a:r>
          </a:p>
          <a:p>
            <a:pPr marL="457200" lvl="1" indent="-228600">
              <a:buFont typeface="+mj-lt"/>
              <a:buAutoNum type="arabicPeriod" startAt="4"/>
            </a:pPr>
            <a:r>
              <a:rPr lang="en-US" sz="1150" dirty="0"/>
              <a:t>You have installed the application in your target environment. However, until you have imported the database objects (tables) and data, you will get errors when you try and run the application. To</a:t>
            </a:r>
            <a:r>
              <a:rPr lang="en-US" sz="1150" baseline="0" dirty="0"/>
              <a:t> view the application pages, click Edit Application.</a:t>
            </a:r>
            <a:endParaRPr lang="en-US" sz="115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474115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a:t>
            </a:r>
            <a:r>
              <a:rPr sz="800">
                <a:solidFill>
                  <a:schemeClr val="tx1">
                    <a:lumMod val="75000"/>
                  </a:schemeClr>
                </a:solidFill>
              </a:rPr>
              <a:t>© 2</a:t>
            </a:r>
            <a:r>
              <a:rPr lang="en-US" sz="800">
                <a:solidFill>
                  <a:schemeClr val="tx1">
                    <a:lumMod val="75000"/>
                  </a:schemeClr>
                </a:solidFill>
              </a:rPr>
              <a:t>020 </a:t>
            </a:r>
            <a:r>
              <a:rPr sz="800">
                <a:solidFill>
                  <a:schemeClr val="tx1">
                    <a:lumMod val="75000"/>
                  </a:schemeClr>
                </a:solidFill>
              </a:rPr>
              <a:t>Oracle </a:t>
            </a:r>
            <a:r>
              <a:rPr sz="800" dirty="0">
                <a:solidFill>
                  <a:schemeClr val="tx1">
                    <a:lumMod val="75000"/>
                  </a:schemeClr>
                </a:solidFill>
              </a:rPr>
              <a:t>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Migrating the Database Objects and Data</a:t>
            </a:r>
          </a:p>
        </p:txBody>
      </p:sp>
      <p:cxnSp>
        <p:nvCxnSpPr>
          <p:cNvPr id="37" name="Straight Connector 36"/>
          <p:cNvCxnSpPr>
            <a:cxnSpLocks/>
          </p:cNvCxnSpPr>
          <p:nvPr/>
        </p:nvCxnSpPr>
        <p:spPr>
          <a:xfrm>
            <a:off x="7085012" y="4953000"/>
            <a:ext cx="1139826" cy="0"/>
          </a:xfrm>
          <a:prstGeom prst="line">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2584AA7-F0CD-6C4F-BE47-B205722998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685800"/>
            <a:ext cx="9455149" cy="2486396"/>
          </a:xfrm>
          <a:prstGeom prst="rect">
            <a:avLst/>
          </a:prstGeom>
          <a:ln>
            <a:solidFill>
              <a:srgbClr val="FF0000"/>
            </a:solidFill>
          </a:ln>
        </p:spPr>
      </p:pic>
      <p:pic>
        <p:nvPicPr>
          <p:cNvPr id="6" name="Picture 5">
            <a:extLst>
              <a:ext uri="{FF2B5EF4-FFF2-40B4-BE49-F238E27FC236}">
                <a16:creationId xmlns:a16="http://schemas.microsoft.com/office/drawing/2014/main" id="{1EBCF428-AEBA-BB4A-8F69-BF9C522AD6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56588" y="2504287"/>
            <a:ext cx="3308346" cy="3694494"/>
          </a:xfrm>
          <a:prstGeom prst="rect">
            <a:avLst/>
          </a:prstGeom>
          <a:ln>
            <a:solidFill>
              <a:srgbClr val="FF0000"/>
            </a:solidFill>
          </a:ln>
        </p:spPr>
      </p:pic>
      <p:cxnSp>
        <p:nvCxnSpPr>
          <p:cNvPr id="11" name="Straight Connector 10">
            <a:extLst>
              <a:ext uri="{FF2B5EF4-FFF2-40B4-BE49-F238E27FC236}">
                <a16:creationId xmlns:a16="http://schemas.microsoft.com/office/drawing/2014/main" id="{004844CD-85BE-0342-8DBC-3A5CD5A05506}"/>
              </a:ext>
            </a:extLst>
          </p:cNvPr>
          <p:cNvCxnSpPr/>
          <p:nvPr/>
        </p:nvCxnSpPr>
        <p:spPr>
          <a:xfrm>
            <a:off x="7085012" y="2971800"/>
            <a:ext cx="0" cy="1981200"/>
          </a:xfrm>
          <a:prstGeom prst="line">
            <a:avLst/>
          </a:prstGeom>
          <a:ln w="38100">
            <a:solidFill>
              <a:srgbClr val="FF0000"/>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Migrating the Database Objects: Tables</a:t>
            </a:r>
          </a:p>
        </p:txBody>
      </p:sp>
      <p:pic>
        <p:nvPicPr>
          <p:cNvPr id="4" name="Picture 3">
            <a:extLst>
              <a:ext uri="{FF2B5EF4-FFF2-40B4-BE49-F238E27FC236}">
                <a16:creationId xmlns:a16="http://schemas.microsoft.com/office/drawing/2014/main" id="{63C0F715-C646-A54B-8E45-C8A6B78928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13" y="700686"/>
            <a:ext cx="3429000" cy="2970578"/>
          </a:xfrm>
          <a:prstGeom prst="rect">
            <a:avLst/>
          </a:prstGeom>
          <a:ln>
            <a:solidFill>
              <a:srgbClr val="FF0000"/>
            </a:solidFill>
          </a:ln>
        </p:spPr>
      </p:pic>
      <p:pic>
        <p:nvPicPr>
          <p:cNvPr id="6" name="Picture 5">
            <a:extLst>
              <a:ext uri="{FF2B5EF4-FFF2-40B4-BE49-F238E27FC236}">
                <a16:creationId xmlns:a16="http://schemas.microsoft.com/office/drawing/2014/main" id="{8495D935-383E-1846-94D8-BE0BBA5B05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09160" y="1066800"/>
            <a:ext cx="9700252" cy="1293367"/>
          </a:xfrm>
          <a:prstGeom prst="rect">
            <a:avLst/>
          </a:prstGeom>
          <a:ln>
            <a:solidFill>
              <a:srgbClr val="FF0000"/>
            </a:solidFill>
          </a:ln>
        </p:spPr>
      </p:pic>
      <p:pic>
        <p:nvPicPr>
          <p:cNvPr id="8" name="Picture 7">
            <a:extLst>
              <a:ext uri="{FF2B5EF4-FFF2-40B4-BE49-F238E27FC236}">
                <a16:creationId xmlns:a16="http://schemas.microsoft.com/office/drawing/2014/main" id="{78DCE3EE-C9AB-0D49-AB8B-D14A8F13D8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4412" y="2599353"/>
            <a:ext cx="4914900" cy="3796961"/>
          </a:xfrm>
          <a:prstGeom prst="rect">
            <a:avLst/>
          </a:prstGeom>
          <a:ln>
            <a:solidFill>
              <a:srgbClr val="FF0000"/>
            </a:solidFill>
          </a:ln>
        </p:spPr>
      </p:pic>
      <p:sp>
        <p:nvSpPr>
          <p:cNvPr id="16" name="Oval 144">
            <a:extLst>
              <a:ext uri="{FF2B5EF4-FFF2-40B4-BE49-F238E27FC236}">
                <a16:creationId xmlns:a16="http://schemas.microsoft.com/office/drawing/2014/main" id="{65088EB9-75E9-744D-AD0E-7B58F109C9FE}"/>
              </a:ext>
            </a:extLst>
          </p:cNvPr>
          <p:cNvSpPr>
            <a:spLocks noChangeArrowheads="1"/>
          </p:cNvSpPr>
          <p:nvPr/>
        </p:nvSpPr>
        <p:spPr bwMode="blackWhite">
          <a:xfrm>
            <a:off x="360990" y="199504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7" name="Oval 144">
            <a:extLst>
              <a:ext uri="{FF2B5EF4-FFF2-40B4-BE49-F238E27FC236}">
                <a16:creationId xmlns:a16="http://schemas.microsoft.com/office/drawing/2014/main" id="{37A94B8B-C60B-6748-A171-15E892482C95}"/>
              </a:ext>
            </a:extLst>
          </p:cNvPr>
          <p:cNvSpPr>
            <a:spLocks noChangeArrowheads="1"/>
          </p:cNvSpPr>
          <p:nvPr/>
        </p:nvSpPr>
        <p:spPr bwMode="blackWhite">
          <a:xfrm>
            <a:off x="10079665" y="111509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8" name="Oval 144">
            <a:extLst>
              <a:ext uri="{FF2B5EF4-FFF2-40B4-BE49-F238E27FC236}">
                <a16:creationId xmlns:a16="http://schemas.microsoft.com/office/drawing/2014/main" id="{084927A9-8352-F34C-ABD7-4369AFABFACC}"/>
              </a:ext>
            </a:extLst>
          </p:cNvPr>
          <p:cNvSpPr>
            <a:spLocks noChangeArrowheads="1"/>
          </p:cNvSpPr>
          <p:nvPr/>
        </p:nvSpPr>
        <p:spPr bwMode="blackWhite">
          <a:xfrm>
            <a:off x="10722417" y="3246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Migrating the Database Objects: Tables</a:t>
            </a:r>
          </a:p>
        </p:txBody>
      </p:sp>
      <p:pic>
        <p:nvPicPr>
          <p:cNvPr id="32" name="Picture 31">
            <a:extLst>
              <a:ext uri="{FF2B5EF4-FFF2-40B4-BE49-F238E27FC236}">
                <a16:creationId xmlns:a16="http://schemas.microsoft.com/office/drawing/2014/main" id="{54A81910-099B-314E-8BB8-0F1506A664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839203"/>
            <a:ext cx="6070600" cy="5179593"/>
          </a:xfrm>
          <a:prstGeom prst="rect">
            <a:avLst/>
          </a:prstGeom>
          <a:ln>
            <a:solidFill>
              <a:srgbClr val="FF0000"/>
            </a:solidFill>
          </a:ln>
        </p:spPr>
      </p:pic>
      <p:pic>
        <p:nvPicPr>
          <p:cNvPr id="34" name="Picture 33">
            <a:extLst>
              <a:ext uri="{FF2B5EF4-FFF2-40B4-BE49-F238E27FC236}">
                <a16:creationId xmlns:a16="http://schemas.microsoft.com/office/drawing/2014/main" id="{77F6E4AE-6416-B648-AC64-B73EFFC5B7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7212" y="1219200"/>
            <a:ext cx="6197146" cy="3899328"/>
          </a:xfrm>
          <a:prstGeom prst="rect">
            <a:avLst/>
          </a:prstGeom>
          <a:ln>
            <a:solidFill>
              <a:srgbClr val="FF0000"/>
            </a:solidFill>
          </a:ln>
        </p:spPr>
      </p:pic>
      <p:sp>
        <p:nvSpPr>
          <p:cNvPr id="35" name="Oval 144">
            <a:extLst>
              <a:ext uri="{FF2B5EF4-FFF2-40B4-BE49-F238E27FC236}">
                <a16:creationId xmlns:a16="http://schemas.microsoft.com/office/drawing/2014/main" id="{C28D5043-5B8A-4941-AE65-6898952D5357}"/>
              </a:ext>
            </a:extLst>
          </p:cNvPr>
          <p:cNvSpPr>
            <a:spLocks noChangeArrowheads="1"/>
          </p:cNvSpPr>
          <p:nvPr/>
        </p:nvSpPr>
        <p:spPr bwMode="blackWhite">
          <a:xfrm>
            <a:off x="4722812" y="511852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36" name="Oval 144">
            <a:extLst>
              <a:ext uri="{FF2B5EF4-FFF2-40B4-BE49-F238E27FC236}">
                <a16:creationId xmlns:a16="http://schemas.microsoft.com/office/drawing/2014/main" id="{3D6AF14C-5FA0-A640-9F8C-C6A49BC45302}"/>
              </a:ext>
            </a:extLst>
          </p:cNvPr>
          <p:cNvSpPr>
            <a:spLocks noChangeArrowheads="1"/>
          </p:cNvSpPr>
          <p:nvPr/>
        </p:nvSpPr>
        <p:spPr bwMode="blackWhite">
          <a:xfrm>
            <a:off x="10514012" y="106579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Migrating the Database Objects: Tables</a:t>
            </a:r>
          </a:p>
        </p:txBody>
      </p:sp>
      <p:pic>
        <p:nvPicPr>
          <p:cNvPr id="4" name="Picture 3">
            <a:extLst>
              <a:ext uri="{FF2B5EF4-FFF2-40B4-BE49-F238E27FC236}">
                <a16:creationId xmlns:a16="http://schemas.microsoft.com/office/drawing/2014/main" id="{44132EE2-9963-D64A-BE55-C0A5C0A6BF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765956"/>
            <a:ext cx="5181600" cy="3210429"/>
          </a:xfrm>
          <a:prstGeom prst="rect">
            <a:avLst/>
          </a:prstGeom>
          <a:ln>
            <a:solidFill>
              <a:srgbClr val="FF0000"/>
            </a:solidFill>
          </a:ln>
        </p:spPr>
      </p:pic>
      <p:pic>
        <p:nvPicPr>
          <p:cNvPr id="6" name="Picture 5">
            <a:extLst>
              <a:ext uri="{FF2B5EF4-FFF2-40B4-BE49-F238E27FC236}">
                <a16:creationId xmlns:a16="http://schemas.microsoft.com/office/drawing/2014/main" id="{E665F4A6-3C7C-0D4D-BFF2-9C15049EB1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3825" y="990600"/>
            <a:ext cx="7164665" cy="1541334"/>
          </a:xfrm>
          <a:prstGeom prst="rect">
            <a:avLst/>
          </a:prstGeom>
          <a:ln>
            <a:solidFill>
              <a:srgbClr val="FF0000"/>
            </a:solidFill>
          </a:ln>
        </p:spPr>
      </p:pic>
      <p:pic>
        <p:nvPicPr>
          <p:cNvPr id="8" name="Picture 7">
            <a:extLst>
              <a:ext uri="{FF2B5EF4-FFF2-40B4-BE49-F238E27FC236}">
                <a16:creationId xmlns:a16="http://schemas.microsoft.com/office/drawing/2014/main" id="{057A9199-47B4-724A-AE18-E6458E881C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6977" y="3023191"/>
            <a:ext cx="5982735" cy="3033179"/>
          </a:xfrm>
          <a:prstGeom prst="rect">
            <a:avLst/>
          </a:prstGeom>
          <a:ln>
            <a:solidFill>
              <a:srgbClr val="FF0000"/>
            </a:solidFill>
          </a:ln>
        </p:spPr>
      </p:pic>
      <p:sp>
        <p:nvSpPr>
          <p:cNvPr id="11" name="Oval 144">
            <a:extLst>
              <a:ext uri="{FF2B5EF4-FFF2-40B4-BE49-F238E27FC236}">
                <a16:creationId xmlns:a16="http://schemas.microsoft.com/office/drawing/2014/main" id="{CC1E05E8-E89E-0342-998C-991B90D7D4D1}"/>
              </a:ext>
            </a:extLst>
          </p:cNvPr>
          <p:cNvSpPr>
            <a:spLocks noChangeArrowheads="1"/>
          </p:cNvSpPr>
          <p:nvPr/>
        </p:nvSpPr>
        <p:spPr bwMode="blackWhite">
          <a:xfrm>
            <a:off x="2436812" y="372342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
        <p:nvSpPr>
          <p:cNvPr id="12" name="Oval 144">
            <a:extLst>
              <a:ext uri="{FF2B5EF4-FFF2-40B4-BE49-F238E27FC236}">
                <a16:creationId xmlns:a16="http://schemas.microsoft.com/office/drawing/2014/main" id="{A08A4DA7-F511-DC48-838A-3820FE137FFF}"/>
              </a:ext>
            </a:extLst>
          </p:cNvPr>
          <p:cNvSpPr>
            <a:spLocks noChangeArrowheads="1"/>
          </p:cNvSpPr>
          <p:nvPr/>
        </p:nvSpPr>
        <p:spPr bwMode="blackWhite">
          <a:xfrm>
            <a:off x="9516507" y="76595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7</a:t>
            </a:r>
          </a:p>
        </p:txBody>
      </p:sp>
      <p:sp>
        <p:nvSpPr>
          <p:cNvPr id="13" name="Oval 144">
            <a:extLst>
              <a:ext uri="{FF2B5EF4-FFF2-40B4-BE49-F238E27FC236}">
                <a16:creationId xmlns:a16="http://schemas.microsoft.com/office/drawing/2014/main" id="{AE62A6AA-F30D-F14A-A910-8E2D1474F7DF}"/>
              </a:ext>
            </a:extLst>
          </p:cNvPr>
          <p:cNvSpPr>
            <a:spLocks noChangeArrowheads="1"/>
          </p:cNvSpPr>
          <p:nvPr/>
        </p:nvSpPr>
        <p:spPr bwMode="blackWhite">
          <a:xfrm>
            <a:off x="10209212" y="283673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8</a:t>
            </a:r>
          </a:p>
        </p:txBody>
      </p:sp>
    </p:spTree>
    <p:extLst>
      <p:ext uri="{BB962C8B-B14F-4D97-AF65-F5344CB8AC3E}">
        <p14:creationId xmlns:p14="http://schemas.microsoft.com/office/powerpoint/2010/main" val="11370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Migrating the Database Objects: Triggers</a:t>
            </a:r>
          </a:p>
        </p:txBody>
      </p:sp>
      <p:pic>
        <p:nvPicPr>
          <p:cNvPr id="4" name="Picture 3">
            <a:extLst>
              <a:ext uri="{FF2B5EF4-FFF2-40B4-BE49-F238E27FC236}">
                <a16:creationId xmlns:a16="http://schemas.microsoft.com/office/drawing/2014/main" id="{4E12669A-7335-104B-A488-0482D9F18B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9612" y="789159"/>
            <a:ext cx="8991600" cy="5279682"/>
          </a:xfrm>
          <a:prstGeom prst="rect">
            <a:avLst/>
          </a:prstGeom>
          <a:ln>
            <a:solidFill>
              <a:srgbClr val="FF000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Migrating the Data</a:t>
            </a:r>
          </a:p>
        </p:txBody>
      </p:sp>
      <p:pic>
        <p:nvPicPr>
          <p:cNvPr id="5" name="Picture 4">
            <a:extLst>
              <a:ext uri="{FF2B5EF4-FFF2-40B4-BE49-F238E27FC236}">
                <a16:creationId xmlns:a16="http://schemas.microsoft.com/office/drawing/2014/main" id="{B86C7E19-E714-424B-ACB5-FED8C67021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9612" y="796132"/>
            <a:ext cx="8667622" cy="4080668"/>
          </a:xfrm>
          <a:prstGeom prst="rect">
            <a:avLst/>
          </a:prstGeom>
          <a:ln>
            <a:solidFill>
              <a:srgbClr val="FF0000"/>
            </a:solidFill>
          </a:ln>
        </p:spPr>
      </p:pic>
      <p:pic>
        <p:nvPicPr>
          <p:cNvPr id="9" name="Picture 8">
            <a:extLst>
              <a:ext uri="{FF2B5EF4-FFF2-40B4-BE49-F238E27FC236}">
                <a16:creationId xmlns:a16="http://schemas.microsoft.com/office/drawing/2014/main" id="{5BE013E2-881F-824B-882C-BD8CC185AF4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4853" y="5106435"/>
            <a:ext cx="3557140" cy="1223962"/>
          </a:xfrm>
          <a:prstGeom prst="rect">
            <a:avLst/>
          </a:prstGeom>
          <a:ln>
            <a:solidFill>
              <a:srgbClr val="FF0000"/>
            </a:solidFill>
          </a:ln>
        </p:spPr>
      </p:pic>
      <p:cxnSp>
        <p:nvCxnSpPr>
          <p:cNvPr id="23" name="Straight Connector 22">
            <a:extLst>
              <a:ext uri="{FF2B5EF4-FFF2-40B4-BE49-F238E27FC236}">
                <a16:creationId xmlns:a16="http://schemas.microsoft.com/office/drawing/2014/main" id="{1C6362A1-1184-3E48-A5A8-C5A34BE81108}"/>
              </a:ext>
            </a:extLst>
          </p:cNvPr>
          <p:cNvCxnSpPr>
            <a:cxnSpLocks/>
          </p:cNvCxnSpPr>
          <p:nvPr/>
        </p:nvCxnSpPr>
        <p:spPr>
          <a:xfrm>
            <a:off x="2334215" y="5890437"/>
            <a:ext cx="2200638" cy="0"/>
          </a:xfrm>
          <a:prstGeom prst="line">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DB310C4-4687-574A-A1A6-CF438C1E8B68}"/>
              </a:ext>
            </a:extLst>
          </p:cNvPr>
          <p:cNvCxnSpPr>
            <a:cxnSpLocks/>
          </p:cNvCxnSpPr>
          <p:nvPr/>
        </p:nvCxnSpPr>
        <p:spPr>
          <a:xfrm>
            <a:off x="2334215" y="4724400"/>
            <a:ext cx="0" cy="1166037"/>
          </a:xfrm>
          <a:prstGeom prst="line">
            <a:avLst/>
          </a:prstGeom>
          <a:ln w="38100">
            <a:solidFill>
              <a:srgbClr val="FF0000"/>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Recreating the Database Objects in the Target Environment</a:t>
            </a:r>
          </a:p>
        </p:txBody>
      </p:sp>
      <p:pic>
        <p:nvPicPr>
          <p:cNvPr id="4" name="Picture 3">
            <a:extLst>
              <a:ext uri="{FF2B5EF4-FFF2-40B4-BE49-F238E27FC236}">
                <a16:creationId xmlns:a16="http://schemas.microsoft.com/office/drawing/2014/main" id="{575E4216-0A46-FE44-A17C-0998F1F2BFB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6149" y="687605"/>
            <a:ext cx="1498600" cy="1778000"/>
          </a:xfrm>
          <a:prstGeom prst="rect">
            <a:avLst/>
          </a:prstGeom>
          <a:ln>
            <a:solidFill>
              <a:srgbClr val="FF0000"/>
            </a:solidFill>
          </a:ln>
        </p:spPr>
      </p:pic>
      <p:pic>
        <p:nvPicPr>
          <p:cNvPr id="6" name="Picture 5">
            <a:extLst>
              <a:ext uri="{FF2B5EF4-FFF2-40B4-BE49-F238E27FC236}">
                <a16:creationId xmlns:a16="http://schemas.microsoft.com/office/drawing/2014/main" id="{D62B1D11-6ECA-C048-9936-909E87FB85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4021" y="738452"/>
            <a:ext cx="8988655" cy="1031834"/>
          </a:xfrm>
          <a:prstGeom prst="rect">
            <a:avLst/>
          </a:prstGeom>
          <a:ln>
            <a:solidFill>
              <a:srgbClr val="FF0000"/>
            </a:solidFill>
          </a:ln>
        </p:spPr>
      </p:pic>
      <p:pic>
        <p:nvPicPr>
          <p:cNvPr id="11" name="Picture 10">
            <a:extLst>
              <a:ext uri="{FF2B5EF4-FFF2-40B4-BE49-F238E27FC236}">
                <a16:creationId xmlns:a16="http://schemas.microsoft.com/office/drawing/2014/main" id="{FEE44EF8-006E-6944-B504-3C3FA42FEF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8833" y="2649212"/>
            <a:ext cx="4965700" cy="3415039"/>
          </a:xfrm>
          <a:prstGeom prst="rect">
            <a:avLst/>
          </a:prstGeom>
          <a:ln>
            <a:solidFill>
              <a:srgbClr val="FF0000"/>
            </a:solidFill>
          </a:ln>
        </p:spPr>
      </p:pic>
      <p:pic>
        <p:nvPicPr>
          <p:cNvPr id="21" name="Picture 20">
            <a:extLst>
              <a:ext uri="{FF2B5EF4-FFF2-40B4-BE49-F238E27FC236}">
                <a16:creationId xmlns:a16="http://schemas.microsoft.com/office/drawing/2014/main" id="{E53C6817-ADC4-B740-8B76-19586D6A0DE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13412" y="3149071"/>
            <a:ext cx="6212479" cy="1807399"/>
          </a:xfrm>
          <a:prstGeom prst="rect">
            <a:avLst/>
          </a:prstGeom>
          <a:ln>
            <a:solidFill>
              <a:srgbClr val="FF0000"/>
            </a:solidFill>
          </a:ln>
        </p:spPr>
      </p:pic>
      <p:sp>
        <p:nvSpPr>
          <p:cNvPr id="22" name="Oval 144">
            <a:extLst>
              <a:ext uri="{FF2B5EF4-FFF2-40B4-BE49-F238E27FC236}">
                <a16:creationId xmlns:a16="http://schemas.microsoft.com/office/drawing/2014/main" id="{81322CC6-BA73-5C43-8431-BD464DBF993C}"/>
              </a:ext>
            </a:extLst>
          </p:cNvPr>
          <p:cNvSpPr>
            <a:spLocks noChangeArrowheads="1"/>
          </p:cNvSpPr>
          <p:nvPr/>
        </p:nvSpPr>
        <p:spPr bwMode="blackWhite">
          <a:xfrm>
            <a:off x="1812186" y="170429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3" name="Oval 144">
            <a:extLst>
              <a:ext uri="{FF2B5EF4-FFF2-40B4-BE49-F238E27FC236}">
                <a16:creationId xmlns:a16="http://schemas.microsoft.com/office/drawing/2014/main" id="{4C5C1633-BE68-2945-9ED7-1992642BF6E3}"/>
              </a:ext>
            </a:extLst>
          </p:cNvPr>
          <p:cNvSpPr>
            <a:spLocks noChangeArrowheads="1"/>
          </p:cNvSpPr>
          <p:nvPr/>
        </p:nvSpPr>
        <p:spPr bwMode="blackWhite">
          <a:xfrm>
            <a:off x="6278193" y="140516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4" name="Oval 144">
            <a:extLst>
              <a:ext uri="{FF2B5EF4-FFF2-40B4-BE49-F238E27FC236}">
                <a16:creationId xmlns:a16="http://schemas.microsoft.com/office/drawing/2014/main" id="{5AEA0A3C-F916-1741-A5E0-18FB37AEB35D}"/>
              </a:ext>
            </a:extLst>
          </p:cNvPr>
          <p:cNvSpPr>
            <a:spLocks noChangeArrowheads="1"/>
          </p:cNvSpPr>
          <p:nvPr/>
        </p:nvSpPr>
        <p:spPr bwMode="blackWhite">
          <a:xfrm>
            <a:off x="4037012" y="246664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5" name="Oval 144">
            <a:extLst>
              <a:ext uri="{FF2B5EF4-FFF2-40B4-BE49-F238E27FC236}">
                <a16:creationId xmlns:a16="http://schemas.microsoft.com/office/drawing/2014/main" id="{0FF5B8DD-781D-6B4D-B3C2-E4D7111DD757}"/>
              </a:ext>
            </a:extLst>
          </p:cNvPr>
          <p:cNvSpPr>
            <a:spLocks noChangeArrowheads="1"/>
          </p:cNvSpPr>
          <p:nvPr/>
        </p:nvSpPr>
        <p:spPr bwMode="blackWhite">
          <a:xfrm>
            <a:off x="7198348" y="296650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Migrating Data to the Target Environment1</a:t>
            </a:r>
          </a:p>
        </p:txBody>
      </p:sp>
      <p:pic>
        <p:nvPicPr>
          <p:cNvPr id="4" name="Picture 3">
            <a:extLst>
              <a:ext uri="{FF2B5EF4-FFF2-40B4-BE49-F238E27FC236}">
                <a16:creationId xmlns:a16="http://schemas.microsoft.com/office/drawing/2014/main" id="{48F75A5A-8EEB-EB43-BB6A-A248E07AC75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6801" y="705293"/>
            <a:ext cx="1879600" cy="1955800"/>
          </a:xfrm>
          <a:prstGeom prst="rect">
            <a:avLst/>
          </a:prstGeom>
          <a:ln>
            <a:solidFill>
              <a:srgbClr val="FF0000"/>
            </a:solidFill>
          </a:ln>
        </p:spPr>
      </p:pic>
      <p:pic>
        <p:nvPicPr>
          <p:cNvPr id="6" name="Picture 5">
            <a:extLst>
              <a:ext uri="{FF2B5EF4-FFF2-40B4-BE49-F238E27FC236}">
                <a16:creationId xmlns:a16="http://schemas.microsoft.com/office/drawing/2014/main" id="{6DE69C74-D771-3241-BBF8-9A3AEBAA50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6801" y="2825750"/>
            <a:ext cx="4191000" cy="2171700"/>
          </a:xfrm>
          <a:prstGeom prst="rect">
            <a:avLst/>
          </a:prstGeom>
          <a:ln>
            <a:solidFill>
              <a:srgbClr val="FF0000"/>
            </a:solidFill>
          </a:ln>
        </p:spPr>
      </p:pic>
      <p:sp>
        <p:nvSpPr>
          <p:cNvPr id="25" name="Oval 144">
            <a:extLst>
              <a:ext uri="{FF2B5EF4-FFF2-40B4-BE49-F238E27FC236}">
                <a16:creationId xmlns:a16="http://schemas.microsoft.com/office/drawing/2014/main" id="{3C408198-7D38-304E-8656-54BB6465D1F3}"/>
              </a:ext>
            </a:extLst>
          </p:cNvPr>
          <p:cNvSpPr>
            <a:spLocks noChangeArrowheads="1"/>
          </p:cNvSpPr>
          <p:nvPr/>
        </p:nvSpPr>
        <p:spPr bwMode="blackWhite">
          <a:xfrm>
            <a:off x="2477975" y="149708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6" name="Oval 144">
            <a:extLst>
              <a:ext uri="{FF2B5EF4-FFF2-40B4-BE49-F238E27FC236}">
                <a16:creationId xmlns:a16="http://schemas.microsoft.com/office/drawing/2014/main" id="{EEFBD701-04B4-D241-BA8E-ADEDDF8EB498}"/>
              </a:ext>
            </a:extLst>
          </p:cNvPr>
          <p:cNvSpPr>
            <a:spLocks noChangeArrowheads="1"/>
          </p:cNvSpPr>
          <p:nvPr/>
        </p:nvSpPr>
        <p:spPr bwMode="blackWhite">
          <a:xfrm>
            <a:off x="3806344" y="264318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5" name="Picture 4" descr="A screenshot of a cell phone&#10;&#10;Description automatically generated">
            <a:extLst>
              <a:ext uri="{FF2B5EF4-FFF2-40B4-BE49-F238E27FC236}">
                <a16:creationId xmlns:a16="http://schemas.microsoft.com/office/drawing/2014/main" id="{D52AC23F-E55F-F44F-8891-95D5123816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2797" y="705293"/>
            <a:ext cx="6643687" cy="1782938"/>
          </a:xfrm>
          <a:prstGeom prst="rect">
            <a:avLst/>
          </a:prstGeom>
          <a:ln>
            <a:solidFill>
              <a:schemeClr val="accent1"/>
            </a:solidFill>
          </a:ln>
        </p:spPr>
      </p:pic>
      <p:sp>
        <p:nvSpPr>
          <p:cNvPr id="13" name="Oval 144">
            <a:extLst>
              <a:ext uri="{FF2B5EF4-FFF2-40B4-BE49-F238E27FC236}">
                <a16:creationId xmlns:a16="http://schemas.microsoft.com/office/drawing/2014/main" id="{E12647B9-FEEE-C446-9771-4D13A20366B8}"/>
              </a:ext>
            </a:extLst>
          </p:cNvPr>
          <p:cNvSpPr>
            <a:spLocks noChangeArrowheads="1"/>
          </p:cNvSpPr>
          <p:nvPr/>
        </p:nvSpPr>
        <p:spPr bwMode="blackWhite">
          <a:xfrm>
            <a:off x="11364801" y="110909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3</a:t>
            </a:r>
          </a:p>
        </p:txBody>
      </p:sp>
      <p:pic>
        <p:nvPicPr>
          <p:cNvPr id="9" name="Picture 8" descr="A screenshot of a social media post&#10;&#10;Description automatically generated">
            <a:extLst>
              <a:ext uri="{FF2B5EF4-FFF2-40B4-BE49-F238E27FC236}">
                <a16:creationId xmlns:a16="http://schemas.microsoft.com/office/drawing/2014/main" id="{2DB209F1-BEFB-E14D-9466-CD4AD25247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6239" y="2661093"/>
            <a:ext cx="6643687" cy="3580995"/>
          </a:xfrm>
          <a:prstGeom prst="rect">
            <a:avLst/>
          </a:prstGeom>
          <a:ln>
            <a:solidFill>
              <a:schemeClr val="accent1"/>
            </a:solidFill>
          </a:ln>
        </p:spPr>
      </p:pic>
      <p:sp>
        <p:nvSpPr>
          <p:cNvPr id="16" name="Oval 144">
            <a:extLst>
              <a:ext uri="{FF2B5EF4-FFF2-40B4-BE49-F238E27FC236}">
                <a16:creationId xmlns:a16="http://schemas.microsoft.com/office/drawing/2014/main" id="{85EE8733-FB20-3E40-B7B0-36AAABFA55FB}"/>
              </a:ext>
            </a:extLst>
          </p:cNvPr>
          <p:cNvSpPr>
            <a:spLocks noChangeArrowheads="1"/>
          </p:cNvSpPr>
          <p:nvPr/>
        </p:nvSpPr>
        <p:spPr bwMode="blackWhite">
          <a:xfrm>
            <a:off x="4903676" y="54102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320845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Migrating Data to the Target Environment</a:t>
            </a:r>
          </a:p>
        </p:txBody>
      </p:sp>
      <p:pic>
        <p:nvPicPr>
          <p:cNvPr id="4" name="Picture 3" descr="A screenshot of a cell phone&#10;&#10;Description automatically generated">
            <a:extLst>
              <a:ext uri="{FF2B5EF4-FFF2-40B4-BE49-F238E27FC236}">
                <a16:creationId xmlns:a16="http://schemas.microsoft.com/office/drawing/2014/main" id="{C2840B54-993E-684D-B6DF-FF5B8F4EB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410" y="685799"/>
            <a:ext cx="7467600" cy="3802139"/>
          </a:xfrm>
          <a:prstGeom prst="rect">
            <a:avLst/>
          </a:prstGeom>
          <a:ln>
            <a:solidFill>
              <a:schemeClr val="accent1"/>
            </a:solidFill>
          </a:ln>
        </p:spPr>
      </p:pic>
      <p:pic>
        <p:nvPicPr>
          <p:cNvPr id="7" name="Picture 6" descr="A screenshot of a cell phone&#10;&#10;Description automatically generated">
            <a:extLst>
              <a:ext uri="{FF2B5EF4-FFF2-40B4-BE49-F238E27FC236}">
                <a16:creationId xmlns:a16="http://schemas.microsoft.com/office/drawing/2014/main" id="{CA8EB8A0-9E11-E548-811D-FEE2EFB91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12" y="2469360"/>
            <a:ext cx="7467600" cy="3702840"/>
          </a:xfrm>
          <a:prstGeom prst="rect">
            <a:avLst/>
          </a:prstGeom>
          <a:ln>
            <a:solidFill>
              <a:schemeClr val="accent1"/>
            </a:solidFill>
          </a:ln>
        </p:spPr>
      </p:pic>
      <p:sp>
        <p:nvSpPr>
          <p:cNvPr id="13" name="Oval 144">
            <a:extLst>
              <a:ext uri="{FF2B5EF4-FFF2-40B4-BE49-F238E27FC236}">
                <a16:creationId xmlns:a16="http://schemas.microsoft.com/office/drawing/2014/main" id="{7DB05E93-B8C4-6D4D-A12E-E090A63207D2}"/>
              </a:ext>
            </a:extLst>
          </p:cNvPr>
          <p:cNvSpPr>
            <a:spLocks noChangeArrowheads="1"/>
          </p:cNvSpPr>
          <p:nvPr/>
        </p:nvSpPr>
        <p:spPr bwMode="blackWhite">
          <a:xfrm>
            <a:off x="4251847" y="116280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4" name="Oval 144">
            <a:extLst>
              <a:ext uri="{FF2B5EF4-FFF2-40B4-BE49-F238E27FC236}">
                <a16:creationId xmlns:a16="http://schemas.microsoft.com/office/drawing/2014/main" id="{3E975AF6-D04E-BB45-8CF2-AC653729C90F}"/>
              </a:ext>
            </a:extLst>
          </p:cNvPr>
          <p:cNvSpPr>
            <a:spLocks noChangeArrowheads="1"/>
          </p:cNvSpPr>
          <p:nvPr/>
        </p:nvSpPr>
        <p:spPr bwMode="blackWhite">
          <a:xfrm>
            <a:off x="7740649" y="514750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280183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508000"/>
          </a:xfrm>
        </p:spPr>
        <p:txBody>
          <a:bodyPr/>
          <a:lstStyle/>
          <a:p>
            <a:r>
              <a:rPr lang="en-US" b="1" dirty="0"/>
              <a:t>Testing the Migrated Application</a:t>
            </a:r>
          </a:p>
        </p:txBody>
      </p:sp>
      <p:cxnSp>
        <p:nvCxnSpPr>
          <p:cNvPr id="31" name="Straight Connector 30"/>
          <p:cNvCxnSpPr/>
          <p:nvPr/>
        </p:nvCxnSpPr>
        <p:spPr>
          <a:xfrm>
            <a:off x="2859554" y="4876800"/>
            <a:ext cx="2209800" cy="0"/>
          </a:xfrm>
          <a:prstGeom prst="line">
            <a:avLst/>
          </a:prstGeom>
          <a:ln w="3175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2859554" y="2867598"/>
            <a:ext cx="0" cy="2009202"/>
          </a:xfrm>
          <a:prstGeom prst="line">
            <a:avLst/>
          </a:prstGeom>
          <a:ln w="31750">
            <a:solidFill>
              <a:srgbClr val="FF0000"/>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CFB92D-5265-0A4D-AEA4-471CFB2851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282" y="914400"/>
            <a:ext cx="7274257" cy="1953198"/>
          </a:xfrm>
          <a:prstGeom prst="rect">
            <a:avLst/>
          </a:prstGeom>
          <a:ln>
            <a:solidFill>
              <a:srgbClr val="FF0000"/>
            </a:solidFill>
          </a:ln>
        </p:spPr>
      </p:pic>
      <p:pic>
        <p:nvPicPr>
          <p:cNvPr id="6" name="Picture 5">
            <a:extLst>
              <a:ext uri="{FF2B5EF4-FFF2-40B4-BE49-F238E27FC236}">
                <a16:creationId xmlns:a16="http://schemas.microsoft.com/office/drawing/2014/main" id="{7B88AD44-72B7-9743-9F06-E27C990F42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9354" y="2632403"/>
            <a:ext cx="6282858" cy="3655482"/>
          </a:xfrm>
          <a:prstGeom prst="rect">
            <a:avLst/>
          </a:prstGeom>
          <a:ln>
            <a:solidFill>
              <a:srgbClr val="FF000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41203" y="3276600"/>
            <a:ext cx="1152060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15: Migrating Application Development</a:t>
            </a:r>
          </a:p>
          <a:p>
            <a:r>
              <a:rPr lang="en-US" sz="4800" b="1" dirty="0"/>
              <a:t>               Between Environments</a:t>
            </a:r>
          </a:p>
        </p:txBody>
      </p:sp>
    </p:spTree>
    <p:extLst>
      <p:ext uri="{BB962C8B-B14F-4D97-AF65-F5344CB8AC3E}">
        <p14:creationId xmlns:p14="http://schemas.microsoft.com/office/powerpoint/2010/main" val="335518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In this lesson, you learned how to:</a:t>
            </a:r>
          </a:p>
          <a:p>
            <a:pPr marL="501650" lvl="1">
              <a:buClr>
                <a:srgbClr val="FF0000"/>
              </a:buClr>
              <a:buFont typeface="Arial" pitchFamily="34" charset="0"/>
              <a:buChar char="•"/>
            </a:pPr>
            <a:r>
              <a:rPr lang="en-US" sz="2800" dirty="0">
                <a:solidFill>
                  <a:srgbClr val="000000"/>
                </a:solidFill>
              </a:rPr>
              <a:t>Export an application from your development environment and import it into the target APEX environment</a:t>
            </a:r>
          </a:p>
          <a:p>
            <a:pPr marL="501650" lvl="1">
              <a:buClr>
                <a:srgbClr val="FF0000"/>
              </a:buClr>
              <a:buFont typeface="Arial" pitchFamily="34" charset="0"/>
              <a:buChar char="•"/>
            </a:pPr>
            <a:r>
              <a:rPr lang="en-US" sz="2800" dirty="0">
                <a:solidFill>
                  <a:srgbClr val="000000"/>
                </a:solidFill>
              </a:rPr>
              <a:t>Migrate database objects and data between environments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4130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Describe the steps involved in migrating an application between environments</a:t>
            </a:r>
          </a:p>
          <a:p>
            <a:pPr lvl="1">
              <a:buClr>
                <a:schemeClr val="accent1"/>
              </a:buClr>
              <a:buFont typeface="Arial"/>
              <a:buChar char="•"/>
            </a:pPr>
            <a:r>
              <a:rPr lang="en-US" sz="2800" dirty="0">
                <a:solidFill>
                  <a:srgbClr val="000000"/>
                </a:solidFill>
              </a:rPr>
              <a:t>Export the application definition, underlying database objects, and data from your development environment</a:t>
            </a:r>
          </a:p>
          <a:p>
            <a:pPr lvl="1">
              <a:buClr>
                <a:schemeClr val="accent1"/>
              </a:buClr>
              <a:buFont typeface="Arial"/>
              <a:buChar char="•"/>
            </a:pPr>
            <a:r>
              <a:rPr lang="en-US" sz="2800" dirty="0">
                <a:solidFill>
                  <a:srgbClr val="000000"/>
                </a:solidFill>
              </a:rPr>
              <a:t>Import the application definition, underlying database objects, and data in the target development environment</a:t>
            </a:r>
          </a:p>
          <a:p>
            <a:pPr lvl="1">
              <a:buClr>
                <a:schemeClr val="accent1"/>
              </a:buClr>
              <a:buFont typeface="Arial"/>
              <a:buChar char="•"/>
            </a:pPr>
            <a:endParaRPr lang="en-US" sz="2800" dirty="0">
              <a:solidFill>
                <a:srgbClr val="000000"/>
              </a:solidFill>
            </a:endParaRPr>
          </a:p>
          <a:p>
            <a:pPr lvl="1">
              <a:buClr>
                <a:schemeClr val="accent1"/>
              </a:buClr>
              <a:buFont typeface="Arial"/>
              <a:buChar char="•"/>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531812" y="457200"/>
            <a:ext cx="10961688" cy="801687"/>
          </a:xfrm>
          <a:prstGeom prst="rect">
            <a:avLst/>
          </a:prstGeom>
        </p:spPr>
        <p:txBody>
          <a:bodyPr vert="horz" lIns="0" tIns="0" rIns="0" bIns="0" rtlCol="0" anchor="b">
            <a:noAutofit/>
          </a:bodyPr>
          <a:lstStyle/>
          <a:p>
            <a:pPr lvl="0">
              <a:lnSpc>
                <a:spcPct val="80000"/>
              </a:lnSpc>
              <a:spcBef>
                <a:spcPct val="0"/>
              </a:spcBef>
              <a:defRPr/>
            </a:pPr>
            <a:r>
              <a:rPr lang="en-US" sz="3600" b="1" dirty="0"/>
              <a:t>Migrating your Application Development Between Environments: Overview</a:t>
            </a:r>
          </a:p>
        </p:txBody>
      </p:sp>
      <p:pic>
        <p:nvPicPr>
          <p:cNvPr id="3" name="89CD44DA-2EB2-4B3F-836E-7170BA1085FF" descr="4AB7686F-CF52-4AAE-B1E3-05E239C8F947@us"/>
          <p:cNvPicPr>
            <a:picLocks noChangeAspect="1" noChangeArrowheads="1"/>
          </p:cNvPicPr>
          <p:nvPr/>
        </p:nvPicPr>
        <p:blipFill>
          <a:blip r:embed="rId3" cstate="print"/>
          <a:srcRect/>
          <a:stretch>
            <a:fillRect/>
          </a:stretch>
        </p:blipFill>
        <p:spPr bwMode="auto">
          <a:xfrm>
            <a:off x="608012" y="2362200"/>
            <a:ext cx="3316224" cy="3316224"/>
          </a:xfrm>
          <a:prstGeom prst="rect">
            <a:avLst/>
          </a:prstGeom>
          <a:noFill/>
          <a:ln w="9525">
            <a:noFill/>
            <a:miter lim="800000"/>
            <a:headEnd/>
            <a:tailEnd/>
          </a:ln>
        </p:spPr>
      </p:pic>
      <p:pic>
        <p:nvPicPr>
          <p:cNvPr id="9" name="Picture 8" descr="cloud-blue.png"/>
          <p:cNvPicPr>
            <a:picLocks noChangeAspect="1"/>
          </p:cNvPicPr>
          <p:nvPr/>
        </p:nvPicPr>
        <p:blipFill>
          <a:blip r:embed="rId4" cstate="print"/>
          <a:stretch>
            <a:fillRect/>
          </a:stretch>
        </p:blipFill>
        <p:spPr>
          <a:xfrm>
            <a:off x="7085012" y="2209800"/>
            <a:ext cx="3901440" cy="3901440"/>
          </a:xfrm>
          <a:prstGeom prst="rect">
            <a:avLst/>
          </a:prstGeom>
        </p:spPr>
      </p:pic>
      <p:pic>
        <p:nvPicPr>
          <p:cNvPr id="12" name="Picture 11" descr="cloud-apps-5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13212" y="2514600"/>
            <a:ext cx="2731008" cy="2731008"/>
          </a:xfrm>
          <a:prstGeom prst="rect">
            <a:avLst/>
          </a:prstGeom>
        </p:spPr>
      </p:pic>
      <p:cxnSp>
        <p:nvCxnSpPr>
          <p:cNvPr id="18" name="Straight Connector 17"/>
          <p:cNvCxnSpPr/>
          <p:nvPr/>
        </p:nvCxnSpPr>
        <p:spPr>
          <a:xfrm>
            <a:off x="3198812" y="4724400"/>
            <a:ext cx="4114800" cy="0"/>
          </a:xfrm>
          <a:prstGeom prst="line">
            <a:avLst/>
          </a:prstGeom>
          <a:ln w="635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531812" y="381000"/>
            <a:ext cx="10428287" cy="8016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Migrating your Application Development Between Environments</a:t>
            </a:r>
            <a:r>
              <a:rPr kumimoji="0" lang="en-US" sz="3600" b="1" i="0" u="none" strike="noStrike" kern="1200" cap="none" spc="0" normalizeH="0" noProof="0" dirty="0">
                <a:ln>
                  <a:noFill/>
                </a:ln>
                <a:effectLst/>
                <a:uLnTx/>
                <a:uFillTx/>
                <a:latin typeface="+mj-lt"/>
                <a:ea typeface="+mj-ea"/>
                <a:cs typeface="+mj-cs"/>
              </a:rPr>
              <a:t>: Steps</a:t>
            </a:r>
            <a:endParaRPr kumimoji="0" lang="en-US" sz="3600" b="1" i="0" u="none" strike="noStrike" kern="1200" cap="none" spc="0" normalizeH="0" baseline="0" noProof="0" dirty="0">
              <a:ln>
                <a:noFill/>
              </a:ln>
              <a:effectLst/>
              <a:uLnTx/>
              <a:uFillTx/>
              <a:latin typeface="+mj-lt"/>
              <a:ea typeface="+mj-ea"/>
              <a:cs typeface="+mj-cs"/>
            </a:endParaRPr>
          </a:p>
        </p:txBody>
      </p:sp>
      <p:sp>
        <p:nvSpPr>
          <p:cNvPr id="7" name="Content Placeholder 7"/>
          <p:cNvSpPr>
            <a:spLocks noGrp="1"/>
          </p:cNvSpPr>
          <p:nvPr>
            <p:ph idx="1"/>
          </p:nvPr>
        </p:nvSpPr>
        <p:spPr>
          <a:xfrm>
            <a:off x="531151" y="1447800"/>
            <a:ext cx="10897261" cy="2819400"/>
          </a:xfrm>
        </p:spPr>
        <p:txBody>
          <a:bodyPr/>
          <a:lstStyle/>
          <a:p>
            <a:pPr marL="787400" lvl="1" indent="-514350">
              <a:buClr>
                <a:srgbClr val="FF0000"/>
              </a:buClr>
              <a:buFont typeface="+mj-lt"/>
              <a:buAutoNum type="arabicPeriod"/>
            </a:pPr>
            <a:r>
              <a:rPr lang="en-US" sz="2800" dirty="0">
                <a:solidFill>
                  <a:srgbClr val="000000"/>
                </a:solidFill>
              </a:rPr>
              <a:t>Exporting the application from the current environment, and importing it into the new environment</a:t>
            </a:r>
          </a:p>
          <a:p>
            <a:pPr marL="787400" lvl="1" indent="-514350">
              <a:buClr>
                <a:srgbClr val="FF0000"/>
              </a:buClr>
              <a:buFont typeface="+mj-lt"/>
              <a:buAutoNum type="arabicPeriod"/>
            </a:pPr>
            <a:r>
              <a:rPr lang="en-US" sz="2800" dirty="0">
                <a:solidFill>
                  <a:srgbClr val="000000"/>
                </a:solidFill>
              </a:rPr>
              <a:t>Recreating all of the database objects, and then populating the tables with the data from the current environment</a:t>
            </a:r>
          </a:p>
          <a:p>
            <a:pPr marL="787400" lvl="1" indent="-514350">
              <a:buClr>
                <a:srgbClr val="FF0000"/>
              </a:buClr>
              <a:buFont typeface="+mj-lt"/>
              <a:buAutoNum type="arabicPeriod"/>
            </a:pPr>
            <a:r>
              <a:rPr lang="en-US" sz="2800" dirty="0">
                <a:solidFill>
                  <a:srgbClr val="000000"/>
                </a:solidFill>
              </a:rPr>
              <a:t> Testing the application in the new environment</a:t>
            </a:r>
          </a:p>
          <a:p>
            <a:pPr marL="787400" lvl="1" indent="-514350">
              <a:buClr>
                <a:srgbClr val="FF0000"/>
              </a:buClr>
              <a:buFont typeface="+mj-lt"/>
              <a:buAutoNum type="arabicPeriod"/>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1266488"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Exporting the Application</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FD6B478A-8B69-1449-85D9-5123E89037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8327" y="914400"/>
            <a:ext cx="7097474" cy="2580110"/>
          </a:xfrm>
          <a:prstGeom prst="rect">
            <a:avLst/>
          </a:prstGeom>
          <a:ln>
            <a:solidFill>
              <a:schemeClr val="accent1"/>
            </a:solidFill>
          </a:ln>
        </p:spPr>
      </p:pic>
      <p:pic>
        <p:nvPicPr>
          <p:cNvPr id="9" name="Picture 8">
            <a:extLst>
              <a:ext uri="{FF2B5EF4-FFF2-40B4-BE49-F238E27FC236}">
                <a16:creationId xmlns:a16="http://schemas.microsoft.com/office/drawing/2014/main" id="{E6E1A37B-F7BD-404A-BB22-49886340DF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1843" y="2243125"/>
            <a:ext cx="6639369" cy="3994585"/>
          </a:xfrm>
          <a:prstGeom prst="rect">
            <a:avLst/>
          </a:prstGeom>
          <a:ln>
            <a:solidFill>
              <a:schemeClr val="accent1"/>
            </a:solidFill>
          </a:ln>
        </p:spPr>
      </p:pic>
      <p:sp>
        <p:nvSpPr>
          <p:cNvPr id="11" name="Oval 144">
            <a:extLst>
              <a:ext uri="{FF2B5EF4-FFF2-40B4-BE49-F238E27FC236}">
                <a16:creationId xmlns:a16="http://schemas.microsoft.com/office/drawing/2014/main" id="{FF3075E5-EB3E-E649-936D-05BC7803EDD6}"/>
              </a:ext>
            </a:extLst>
          </p:cNvPr>
          <p:cNvSpPr>
            <a:spLocks noChangeArrowheads="1"/>
          </p:cNvSpPr>
          <p:nvPr/>
        </p:nvSpPr>
        <p:spPr bwMode="blackWhite">
          <a:xfrm>
            <a:off x="11380676" y="91439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3" name="Oval 144">
            <a:extLst>
              <a:ext uri="{FF2B5EF4-FFF2-40B4-BE49-F238E27FC236}">
                <a16:creationId xmlns:a16="http://schemas.microsoft.com/office/drawing/2014/main" id="{2E933C0A-55A3-FB47-886A-5F67E7A178D4}"/>
              </a:ext>
            </a:extLst>
          </p:cNvPr>
          <p:cNvSpPr>
            <a:spLocks noChangeArrowheads="1"/>
          </p:cNvSpPr>
          <p:nvPr/>
        </p:nvSpPr>
        <p:spPr bwMode="blackWhite">
          <a:xfrm>
            <a:off x="6627812" y="54102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209087" cy="725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Exporting the Application</a:t>
            </a:r>
            <a:endParaRPr kumimoji="0" lang="en-US" sz="3600" b="1" i="0" u="none" strike="noStrike" kern="1200" cap="none" spc="0" normalizeH="0" baseline="0" noProof="0" dirty="0">
              <a:ln>
                <a:noFill/>
              </a:ln>
              <a:effectLst/>
              <a:uLnTx/>
              <a:uFillTx/>
              <a:latin typeface="+mj-lt"/>
              <a:ea typeface="+mj-ea"/>
              <a:cs typeface="+mj-cs"/>
            </a:endParaRPr>
          </a:p>
        </p:txBody>
      </p:sp>
      <p:cxnSp>
        <p:nvCxnSpPr>
          <p:cNvPr id="21" name="Straight Arrow Connector 20"/>
          <p:cNvCxnSpPr/>
          <p:nvPr/>
        </p:nvCxnSpPr>
        <p:spPr>
          <a:xfrm>
            <a:off x="13257212" y="2514600"/>
            <a:ext cx="228600" cy="0"/>
          </a:xfrm>
          <a:prstGeom prst="straightConnector1">
            <a:avLst/>
          </a:prstGeom>
          <a:ln w="3175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C228C74-525F-6540-B0AC-FAE3887D2B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401" y="1236673"/>
            <a:ext cx="6021390" cy="4384653"/>
          </a:xfrm>
          <a:prstGeom prst="rect">
            <a:avLst/>
          </a:prstGeom>
          <a:ln>
            <a:solidFill>
              <a:srgbClr val="FF0000"/>
            </a:solidFill>
          </a:ln>
        </p:spPr>
      </p:pic>
      <p:pic>
        <p:nvPicPr>
          <p:cNvPr id="11" name="Picture 10">
            <a:extLst>
              <a:ext uri="{FF2B5EF4-FFF2-40B4-BE49-F238E27FC236}">
                <a16:creationId xmlns:a16="http://schemas.microsoft.com/office/drawing/2014/main" id="{B5400CF8-1696-5D49-992F-93BFFB84E4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7135" y="2125479"/>
            <a:ext cx="5014912" cy="3052971"/>
          </a:xfrm>
          <a:prstGeom prst="rect">
            <a:avLst/>
          </a:prstGeom>
          <a:ln>
            <a:solidFill>
              <a:srgbClr val="FF0000"/>
            </a:solidFill>
          </a:ln>
        </p:spPr>
      </p:pic>
      <p:pic>
        <p:nvPicPr>
          <p:cNvPr id="14" name="Picture 13">
            <a:extLst>
              <a:ext uri="{FF2B5EF4-FFF2-40B4-BE49-F238E27FC236}">
                <a16:creationId xmlns:a16="http://schemas.microsoft.com/office/drawing/2014/main" id="{C3652B51-96CD-3042-A909-A0458150921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510461" y="5474783"/>
            <a:ext cx="4330700" cy="800100"/>
          </a:xfrm>
          <a:prstGeom prst="rect">
            <a:avLst/>
          </a:prstGeom>
          <a:ln>
            <a:solidFill>
              <a:srgbClr val="FF0000"/>
            </a:solidFill>
          </a:ln>
        </p:spPr>
      </p:pic>
      <p:sp>
        <p:nvSpPr>
          <p:cNvPr id="18" name="Oval 144">
            <a:extLst>
              <a:ext uri="{FF2B5EF4-FFF2-40B4-BE49-F238E27FC236}">
                <a16:creationId xmlns:a16="http://schemas.microsoft.com/office/drawing/2014/main" id="{B5D6B947-076E-364A-B184-2A4D35EE5591}"/>
              </a:ext>
            </a:extLst>
          </p:cNvPr>
          <p:cNvSpPr>
            <a:spLocks noChangeArrowheads="1"/>
          </p:cNvSpPr>
          <p:nvPr/>
        </p:nvSpPr>
        <p:spPr bwMode="blackWhite">
          <a:xfrm>
            <a:off x="4152605" y="54086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9" name="Oval 144">
            <a:extLst>
              <a:ext uri="{FF2B5EF4-FFF2-40B4-BE49-F238E27FC236}">
                <a16:creationId xmlns:a16="http://schemas.microsoft.com/office/drawing/2014/main" id="{BF5FAF82-B157-B14C-984C-5680B38F800C}"/>
              </a:ext>
            </a:extLst>
          </p:cNvPr>
          <p:cNvSpPr>
            <a:spLocks noChangeArrowheads="1"/>
          </p:cNvSpPr>
          <p:nvPr/>
        </p:nvSpPr>
        <p:spPr bwMode="blackWhite">
          <a:xfrm>
            <a:off x="9716922" y="529222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733088" cy="725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Importing the Application into the Target Environment</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9AC5AF65-2B90-5440-AC7A-89A20CAE15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7725" y="990600"/>
            <a:ext cx="7810868" cy="2016591"/>
          </a:xfrm>
          <a:prstGeom prst="rect">
            <a:avLst/>
          </a:prstGeom>
          <a:ln>
            <a:solidFill>
              <a:srgbClr val="FF0000"/>
            </a:solidFill>
          </a:ln>
        </p:spPr>
      </p:pic>
      <p:pic>
        <p:nvPicPr>
          <p:cNvPr id="12" name="Picture 11">
            <a:extLst>
              <a:ext uri="{FF2B5EF4-FFF2-40B4-BE49-F238E27FC236}">
                <a16:creationId xmlns:a16="http://schemas.microsoft.com/office/drawing/2014/main" id="{717C4F9B-94C5-C346-92E3-59C9AC408E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70308" y="1116224"/>
            <a:ext cx="6129467" cy="4625552"/>
          </a:xfrm>
          <a:prstGeom prst="rect">
            <a:avLst/>
          </a:prstGeom>
          <a:ln>
            <a:solidFill>
              <a:srgbClr val="FF0000"/>
            </a:solidFill>
          </a:ln>
        </p:spPr>
      </p:pic>
      <p:pic>
        <p:nvPicPr>
          <p:cNvPr id="14" name="Picture 13">
            <a:extLst>
              <a:ext uri="{FF2B5EF4-FFF2-40B4-BE49-F238E27FC236}">
                <a16:creationId xmlns:a16="http://schemas.microsoft.com/office/drawing/2014/main" id="{C537556C-AEFF-FA45-B448-1CC534EDB59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0012" y="3174891"/>
            <a:ext cx="4724400" cy="2975314"/>
          </a:xfrm>
          <a:prstGeom prst="rect">
            <a:avLst/>
          </a:prstGeom>
          <a:ln>
            <a:solidFill>
              <a:srgbClr val="FF0000"/>
            </a:solidFill>
          </a:ln>
        </p:spPr>
      </p:pic>
      <p:sp>
        <p:nvSpPr>
          <p:cNvPr id="15" name="Oval 144">
            <a:extLst>
              <a:ext uri="{FF2B5EF4-FFF2-40B4-BE49-F238E27FC236}">
                <a16:creationId xmlns:a16="http://schemas.microsoft.com/office/drawing/2014/main" id="{E9D50C41-C12D-F340-BB14-7506D5990D62}"/>
              </a:ext>
            </a:extLst>
          </p:cNvPr>
          <p:cNvSpPr>
            <a:spLocks noChangeArrowheads="1"/>
          </p:cNvSpPr>
          <p:nvPr/>
        </p:nvSpPr>
        <p:spPr bwMode="blackWhite">
          <a:xfrm>
            <a:off x="560772" y="137731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6" name="Oval 144">
            <a:extLst>
              <a:ext uri="{FF2B5EF4-FFF2-40B4-BE49-F238E27FC236}">
                <a16:creationId xmlns:a16="http://schemas.microsoft.com/office/drawing/2014/main" id="{B5694B73-CBC6-AC40-96F1-7E0254B8983C}"/>
              </a:ext>
            </a:extLst>
          </p:cNvPr>
          <p:cNvSpPr>
            <a:spLocks noChangeArrowheads="1"/>
          </p:cNvSpPr>
          <p:nvPr/>
        </p:nvSpPr>
        <p:spPr bwMode="blackWhite">
          <a:xfrm>
            <a:off x="10924769" y="466254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7" name="Oval 144">
            <a:extLst>
              <a:ext uri="{FF2B5EF4-FFF2-40B4-BE49-F238E27FC236}">
                <a16:creationId xmlns:a16="http://schemas.microsoft.com/office/drawing/2014/main" id="{2FAE27F2-9795-E841-8375-7F472A1F0409}"/>
              </a:ext>
            </a:extLst>
          </p:cNvPr>
          <p:cNvSpPr>
            <a:spLocks noChangeArrowheads="1"/>
          </p:cNvSpPr>
          <p:nvPr/>
        </p:nvSpPr>
        <p:spPr bwMode="blackWhite">
          <a:xfrm>
            <a:off x="3367087" y="579624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656888" cy="725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Importing the Application into the Target Environment</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F1B9E9AF-9D43-C84A-AD1D-5BE10BD007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4" y="990600"/>
            <a:ext cx="5429896" cy="4361608"/>
          </a:xfrm>
          <a:prstGeom prst="rect">
            <a:avLst/>
          </a:prstGeom>
          <a:ln>
            <a:solidFill>
              <a:srgbClr val="FF0000"/>
            </a:solidFill>
          </a:ln>
        </p:spPr>
      </p:pic>
      <p:pic>
        <p:nvPicPr>
          <p:cNvPr id="8" name="Picture 7">
            <a:extLst>
              <a:ext uri="{FF2B5EF4-FFF2-40B4-BE49-F238E27FC236}">
                <a16:creationId xmlns:a16="http://schemas.microsoft.com/office/drawing/2014/main" id="{FD93656D-9068-A14E-8BD3-92B4484EE4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69787" y="1001233"/>
            <a:ext cx="5867400" cy="4361608"/>
          </a:xfrm>
          <a:prstGeom prst="rect">
            <a:avLst/>
          </a:prstGeom>
          <a:ln>
            <a:solidFill>
              <a:srgbClr val="FF0000"/>
            </a:solidFill>
          </a:ln>
        </p:spPr>
      </p:pic>
      <p:sp>
        <p:nvSpPr>
          <p:cNvPr id="11" name="Oval 144">
            <a:extLst>
              <a:ext uri="{FF2B5EF4-FFF2-40B4-BE49-F238E27FC236}">
                <a16:creationId xmlns:a16="http://schemas.microsoft.com/office/drawing/2014/main" id="{BEC1C480-E87C-BF4B-BDAF-26B165B6B310}"/>
              </a:ext>
            </a:extLst>
          </p:cNvPr>
          <p:cNvSpPr>
            <a:spLocks noChangeArrowheads="1"/>
          </p:cNvSpPr>
          <p:nvPr/>
        </p:nvSpPr>
        <p:spPr bwMode="blackWhite">
          <a:xfrm>
            <a:off x="2513012" y="516964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12" name="Oval 144">
            <a:extLst>
              <a:ext uri="{FF2B5EF4-FFF2-40B4-BE49-F238E27FC236}">
                <a16:creationId xmlns:a16="http://schemas.microsoft.com/office/drawing/2014/main" id="{BF123891-46E3-6448-8480-6C11710BDA21}"/>
              </a:ext>
            </a:extLst>
          </p:cNvPr>
          <p:cNvSpPr>
            <a:spLocks noChangeArrowheads="1"/>
          </p:cNvSpPr>
          <p:nvPr/>
        </p:nvSpPr>
        <p:spPr bwMode="blackWhite">
          <a:xfrm>
            <a:off x="8144990" y="514504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7513</TotalTime>
  <Words>2607</Words>
  <Application>Microsoft Macintosh PowerPoint</Application>
  <PresentationFormat>Custom</PresentationFormat>
  <Paragraphs>165</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Times New Roman</vt:lpstr>
      <vt:lpstr>Wingdings</vt:lpstr>
      <vt:lpstr>Oracle_16x9_2014_521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Migrating the Database Objects and Data</vt:lpstr>
      <vt:lpstr>Migrating the Database Objects: Tables</vt:lpstr>
      <vt:lpstr>Migrating the Database Objects: Tables</vt:lpstr>
      <vt:lpstr>Migrating the Database Objects: Tables</vt:lpstr>
      <vt:lpstr>Migrating the Database Objects: Triggers</vt:lpstr>
      <vt:lpstr>Migrating the Data</vt:lpstr>
      <vt:lpstr>Recreating the Database Objects in the Target Environment</vt:lpstr>
      <vt:lpstr>Migrating Data to the Target Environment1</vt:lpstr>
      <vt:lpstr>Migrating Data to the Target Environment</vt:lpstr>
      <vt:lpstr>Testing the Migrated Application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632</cp:revision>
  <dcterms:created xsi:type="dcterms:W3CDTF">2014-06-19T18:11:18Z</dcterms:created>
  <dcterms:modified xsi:type="dcterms:W3CDTF">2020-01-14T18:18:39Z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